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2" r:id="rId4"/>
  </p:sldMasterIdLst>
  <p:notesMasterIdLst>
    <p:notesMasterId r:id="rId30"/>
  </p:notesMasterIdLst>
  <p:handoutMasterIdLst>
    <p:handoutMasterId r:id="rId31"/>
  </p:handoutMasterIdLst>
  <p:sldIdLst>
    <p:sldId id="291" r:id="rId5"/>
    <p:sldId id="262" r:id="rId6"/>
    <p:sldId id="272" r:id="rId7"/>
    <p:sldId id="287" r:id="rId8"/>
    <p:sldId id="257" r:id="rId9"/>
    <p:sldId id="279" r:id="rId10"/>
    <p:sldId id="290" r:id="rId11"/>
    <p:sldId id="271" r:id="rId12"/>
    <p:sldId id="270" r:id="rId13"/>
    <p:sldId id="280" r:id="rId14"/>
    <p:sldId id="276" r:id="rId15"/>
    <p:sldId id="277" r:id="rId16"/>
    <p:sldId id="275" r:id="rId17"/>
    <p:sldId id="281" r:id="rId18"/>
    <p:sldId id="284" r:id="rId19"/>
    <p:sldId id="261" r:id="rId20"/>
    <p:sldId id="258" r:id="rId21"/>
    <p:sldId id="273" r:id="rId22"/>
    <p:sldId id="292" r:id="rId23"/>
    <p:sldId id="293" r:id="rId24"/>
    <p:sldId id="288" r:id="rId25"/>
    <p:sldId id="289" r:id="rId26"/>
    <p:sldId id="285" r:id="rId27"/>
    <p:sldId id="286" r:id="rId28"/>
    <p:sldId id="28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285A01-CDE5-B522-F305-C8F5F13481AD}" v="18" dt="2024-05-03T14:29:18.243"/>
    <p1510:client id="{9510DA3E-BB6B-067F-6EFA-DA8C359AC25A}" v="22" dt="2024-05-03T16:30:54.030"/>
    <p1510:client id="{B43AE6A2-1104-9A56-729E-7390EC753878}" v="84" dt="2024-05-03T14:15:08.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FEBC2E-4B69-4CDF-AE42-CCC26FD28BDC}"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8EDCEBE9-885A-4969-AB78-7A95FE53748A}">
      <dgm:prSet custT="1"/>
      <dgm:spPr/>
      <dgm:t>
        <a:bodyPr/>
        <a:lstStyle/>
        <a:p>
          <a:pPr algn="l"/>
          <a:r>
            <a:rPr lang="en-US" sz="2200"/>
            <a:t>Plant derived methylxanthine</a:t>
          </a:r>
        </a:p>
        <a:p>
          <a:pPr algn="l"/>
          <a:r>
            <a:rPr lang="en-US" sz="1700" b="0" i="0"/>
            <a:t>Methylxanthines have vasodilatory, anti-inflammatory and immunomodulatory actions.</a:t>
          </a:r>
          <a:endParaRPr lang="en-US" sz="1700"/>
        </a:p>
      </dgm:t>
    </dgm:pt>
    <dgm:pt modelId="{29BCA264-F49D-4F48-8665-62785493694A}" type="parTrans" cxnId="{86AF26C8-3CB2-4541-BDDE-CDB62D4A8098}">
      <dgm:prSet/>
      <dgm:spPr/>
      <dgm:t>
        <a:bodyPr/>
        <a:lstStyle/>
        <a:p>
          <a:endParaRPr lang="en-US"/>
        </a:p>
      </dgm:t>
    </dgm:pt>
    <dgm:pt modelId="{5CB90385-4BB7-4F32-95E0-17DE10B27CF8}" type="sibTrans" cxnId="{86AF26C8-3CB2-4541-BDDE-CDB62D4A8098}">
      <dgm:prSet/>
      <dgm:spPr/>
      <dgm:t>
        <a:bodyPr/>
        <a:lstStyle/>
        <a:p>
          <a:endParaRPr lang="en-US"/>
        </a:p>
      </dgm:t>
    </dgm:pt>
    <dgm:pt modelId="{DE363558-84D6-42D9-8080-98C3B034C889}">
      <dgm:prSet custT="1"/>
      <dgm:spPr/>
      <dgm:t>
        <a:bodyPr/>
        <a:lstStyle/>
        <a:p>
          <a:r>
            <a:rPr lang="en-US" sz="2200"/>
            <a:t>Commonly used for stimulant effects</a:t>
          </a:r>
        </a:p>
        <a:p>
          <a:r>
            <a:rPr lang="en-US" sz="1700"/>
            <a:t>Marketed as “enhanced energy, concentration, and athletic performance.”</a:t>
          </a:r>
        </a:p>
      </dgm:t>
    </dgm:pt>
    <dgm:pt modelId="{2048A71D-1E55-46EF-84D2-B4BF14FA8214}" type="parTrans" cxnId="{05DA18BF-8426-4715-A6A9-D7826E93AFA4}">
      <dgm:prSet/>
      <dgm:spPr/>
      <dgm:t>
        <a:bodyPr/>
        <a:lstStyle/>
        <a:p>
          <a:endParaRPr lang="en-US"/>
        </a:p>
      </dgm:t>
    </dgm:pt>
    <dgm:pt modelId="{A237F753-6496-4665-9FBA-68D833524C0C}" type="sibTrans" cxnId="{05DA18BF-8426-4715-A6A9-D7826E93AFA4}">
      <dgm:prSet/>
      <dgm:spPr/>
      <dgm:t>
        <a:bodyPr/>
        <a:lstStyle/>
        <a:p>
          <a:endParaRPr lang="en-US"/>
        </a:p>
      </dgm:t>
    </dgm:pt>
    <dgm:pt modelId="{995C312C-F13A-43F3-BF91-83912E188EE6}">
      <dgm:prSet custT="1"/>
      <dgm:spPr/>
      <dgm:t>
        <a:bodyPr/>
        <a:lstStyle/>
        <a:p>
          <a:r>
            <a:rPr lang="en-US" sz="1900"/>
            <a:t>Adenosine antagonist</a:t>
          </a:r>
        </a:p>
        <a:p>
          <a:r>
            <a:rPr lang="en-US" sz="1700"/>
            <a:t>Causes catecholamine release ~&gt; resulting in CNS excitation, peripheral vasodilation, and myocardial stimulation</a:t>
          </a:r>
        </a:p>
      </dgm:t>
    </dgm:pt>
    <dgm:pt modelId="{659BAADF-BE10-4F1C-92D8-4EA621C5F481}" type="parTrans" cxnId="{F82847F2-70B5-4700-B8A6-F9B5F33BEC6B}">
      <dgm:prSet/>
      <dgm:spPr/>
      <dgm:t>
        <a:bodyPr/>
        <a:lstStyle/>
        <a:p>
          <a:endParaRPr lang="en-US"/>
        </a:p>
      </dgm:t>
    </dgm:pt>
    <dgm:pt modelId="{8A0018A7-9611-4C17-BED1-3448E61F3576}" type="sibTrans" cxnId="{F82847F2-70B5-4700-B8A6-F9B5F33BEC6B}">
      <dgm:prSet/>
      <dgm:spPr/>
      <dgm:t>
        <a:bodyPr/>
        <a:lstStyle/>
        <a:p>
          <a:endParaRPr lang="en-US"/>
        </a:p>
      </dgm:t>
    </dgm:pt>
    <dgm:pt modelId="{FB6A79C3-E507-4B26-A1B6-B83E80FAEE2E}" type="pres">
      <dgm:prSet presAssocID="{42FEBC2E-4B69-4CDF-AE42-CCC26FD28BDC}" presName="outerComposite" presStyleCnt="0">
        <dgm:presLayoutVars>
          <dgm:chMax val="5"/>
          <dgm:dir/>
          <dgm:resizeHandles val="exact"/>
        </dgm:presLayoutVars>
      </dgm:prSet>
      <dgm:spPr/>
    </dgm:pt>
    <dgm:pt modelId="{B1CF269A-2122-4975-8ECC-3041DAC321B2}" type="pres">
      <dgm:prSet presAssocID="{42FEBC2E-4B69-4CDF-AE42-CCC26FD28BDC}" presName="dummyMaxCanvas" presStyleCnt="0">
        <dgm:presLayoutVars/>
      </dgm:prSet>
      <dgm:spPr/>
    </dgm:pt>
    <dgm:pt modelId="{044A4093-C86F-4D3B-8064-74B4C69BEC7E}" type="pres">
      <dgm:prSet presAssocID="{42FEBC2E-4B69-4CDF-AE42-CCC26FD28BDC}" presName="ThreeNodes_1" presStyleLbl="node1" presStyleIdx="0" presStyleCnt="3">
        <dgm:presLayoutVars>
          <dgm:bulletEnabled val="1"/>
        </dgm:presLayoutVars>
      </dgm:prSet>
      <dgm:spPr/>
    </dgm:pt>
    <dgm:pt modelId="{9DF97871-3BDC-4AC3-AEDD-174AF1406581}" type="pres">
      <dgm:prSet presAssocID="{42FEBC2E-4B69-4CDF-AE42-CCC26FD28BDC}" presName="ThreeNodes_2" presStyleLbl="node1" presStyleIdx="1" presStyleCnt="3" custLinFactNeighborX="19" custLinFactNeighborY="-815">
        <dgm:presLayoutVars>
          <dgm:bulletEnabled val="1"/>
        </dgm:presLayoutVars>
      </dgm:prSet>
      <dgm:spPr/>
    </dgm:pt>
    <dgm:pt modelId="{9E52A112-E50B-48B3-85FD-680C15090D55}" type="pres">
      <dgm:prSet presAssocID="{42FEBC2E-4B69-4CDF-AE42-CCC26FD28BDC}" presName="ThreeNodes_3" presStyleLbl="node1" presStyleIdx="2" presStyleCnt="3">
        <dgm:presLayoutVars>
          <dgm:bulletEnabled val="1"/>
        </dgm:presLayoutVars>
      </dgm:prSet>
      <dgm:spPr/>
    </dgm:pt>
    <dgm:pt modelId="{56C5E03B-3DEA-4A01-96BA-0908166A56A4}" type="pres">
      <dgm:prSet presAssocID="{42FEBC2E-4B69-4CDF-AE42-CCC26FD28BDC}" presName="ThreeConn_1-2" presStyleLbl="fgAccFollowNode1" presStyleIdx="0" presStyleCnt="2">
        <dgm:presLayoutVars>
          <dgm:bulletEnabled val="1"/>
        </dgm:presLayoutVars>
      </dgm:prSet>
      <dgm:spPr/>
    </dgm:pt>
    <dgm:pt modelId="{F7836B27-F0B9-407F-8EDE-3E0C441F73F8}" type="pres">
      <dgm:prSet presAssocID="{42FEBC2E-4B69-4CDF-AE42-CCC26FD28BDC}" presName="ThreeConn_2-3" presStyleLbl="fgAccFollowNode1" presStyleIdx="1" presStyleCnt="2">
        <dgm:presLayoutVars>
          <dgm:bulletEnabled val="1"/>
        </dgm:presLayoutVars>
      </dgm:prSet>
      <dgm:spPr/>
    </dgm:pt>
    <dgm:pt modelId="{C59522D6-4BD0-49FB-BFA1-E2F5D4545C2F}" type="pres">
      <dgm:prSet presAssocID="{42FEBC2E-4B69-4CDF-AE42-CCC26FD28BDC}" presName="ThreeNodes_1_text" presStyleLbl="node1" presStyleIdx="2" presStyleCnt="3">
        <dgm:presLayoutVars>
          <dgm:bulletEnabled val="1"/>
        </dgm:presLayoutVars>
      </dgm:prSet>
      <dgm:spPr/>
    </dgm:pt>
    <dgm:pt modelId="{A6578371-5F1E-42C7-BF35-26B52B2F297F}" type="pres">
      <dgm:prSet presAssocID="{42FEBC2E-4B69-4CDF-AE42-CCC26FD28BDC}" presName="ThreeNodes_2_text" presStyleLbl="node1" presStyleIdx="2" presStyleCnt="3">
        <dgm:presLayoutVars>
          <dgm:bulletEnabled val="1"/>
        </dgm:presLayoutVars>
      </dgm:prSet>
      <dgm:spPr/>
    </dgm:pt>
    <dgm:pt modelId="{CA206210-861C-496C-9C23-E7A6B14A5019}" type="pres">
      <dgm:prSet presAssocID="{42FEBC2E-4B69-4CDF-AE42-CCC26FD28BDC}" presName="ThreeNodes_3_text" presStyleLbl="node1" presStyleIdx="2" presStyleCnt="3">
        <dgm:presLayoutVars>
          <dgm:bulletEnabled val="1"/>
        </dgm:presLayoutVars>
      </dgm:prSet>
      <dgm:spPr/>
    </dgm:pt>
  </dgm:ptLst>
  <dgm:cxnLst>
    <dgm:cxn modelId="{AC993D06-B651-4CEC-9080-700EC6DB0708}" type="presOf" srcId="{995C312C-F13A-43F3-BF91-83912E188EE6}" destId="{9E52A112-E50B-48B3-85FD-680C15090D55}" srcOrd="0" destOrd="0" presId="urn:microsoft.com/office/officeart/2005/8/layout/vProcess5"/>
    <dgm:cxn modelId="{CC290814-C415-464F-8A46-AE75622B88F6}" type="presOf" srcId="{8EDCEBE9-885A-4969-AB78-7A95FE53748A}" destId="{044A4093-C86F-4D3B-8064-74B4C69BEC7E}" srcOrd="0" destOrd="0" presId="urn:microsoft.com/office/officeart/2005/8/layout/vProcess5"/>
    <dgm:cxn modelId="{92EF6829-6F72-47D0-9C10-62C346DAC4D7}" type="presOf" srcId="{DE363558-84D6-42D9-8080-98C3B034C889}" destId="{A6578371-5F1E-42C7-BF35-26B52B2F297F}" srcOrd="1" destOrd="0" presId="urn:microsoft.com/office/officeart/2005/8/layout/vProcess5"/>
    <dgm:cxn modelId="{43C12F5D-A1A7-4147-BD6A-32D3F63F82EE}" type="presOf" srcId="{5CB90385-4BB7-4F32-95E0-17DE10B27CF8}" destId="{56C5E03B-3DEA-4A01-96BA-0908166A56A4}" srcOrd="0" destOrd="0" presId="urn:microsoft.com/office/officeart/2005/8/layout/vProcess5"/>
    <dgm:cxn modelId="{7963184F-4CEC-4114-B322-548C07E25FE3}" type="presOf" srcId="{8EDCEBE9-885A-4969-AB78-7A95FE53748A}" destId="{C59522D6-4BD0-49FB-BFA1-E2F5D4545C2F}" srcOrd="1" destOrd="0" presId="urn:microsoft.com/office/officeart/2005/8/layout/vProcess5"/>
    <dgm:cxn modelId="{78FACB70-AB46-4D80-865F-75F123FB7C2E}" type="presOf" srcId="{A237F753-6496-4665-9FBA-68D833524C0C}" destId="{F7836B27-F0B9-407F-8EDE-3E0C441F73F8}" srcOrd="0" destOrd="0" presId="urn:microsoft.com/office/officeart/2005/8/layout/vProcess5"/>
    <dgm:cxn modelId="{F153D657-A5F4-437E-8518-5EDAE121A46A}" type="presOf" srcId="{42FEBC2E-4B69-4CDF-AE42-CCC26FD28BDC}" destId="{FB6A79C3-E507-4B26-A1B6-B83E80FAEE2E}" srcOrd="0" destOrd="0" presId="urn:microsoft.com/office/officeart/2005/8/layout/vProcess5"/>
    <dgm:cxn modelId="{712718A6-9508-43F9-A117-64F85895BD10}" type="presOf" srcId="{995C312C-F13A-43F3-BF91-83912E188EE6}" destId="{CA206210-861C-496C-9C23-E7A6B14A5019}" srcOrd="1" destOrd="0" presId="urn:microsoft.com/office/officeart/2005/8/layout/vProcess5"/>
    <dgm:cxn modelId="{6FD921B5-5ED6-49AF-B368-30813001F2F7}" type="presOf" srcId="{DE363558-84D6-42D9-8080-98C3B034C889}" destId="{9DF97871-3BDC-4AC3-AEDD-174AF1406581}" srcOrd="0" destOrd="0" presId="urn:microsoft.com/office/officeart/2005/8/layout/vProcess5"/>
    <dgm:cxn modelId="{05DA18BF-8426-4715-A6A9-D7826E93AFA4}" srcId="{42FEBC2E-4B69-4CDF-AE42-CCC26FD28BDC}" destId="{DE363558-84D6-42D9-8080-98C3B034C889}" srcOrd="1" destOrd="0" parTransId="{2048A71D-1E55-46EF-84D2-B4BF14FA8214}" sibTransId="{A237F753-6496-4665-9FBA-68D833524C0C}"/>
    <dgm:cxn modelId="{86AF26C8-3CB2-4541-BDDE-CDB62D4A8098}" srcId="{42FEBC2E-4B69-4CDF-AE42-CCC26FD28BDC}" destId="{8EDCEBE9-885A-4969-AB78-7A95FE53748A}" srcOrd="0" destOrd="0" parTransId="{29BCA264-F49D-4F48-8665-62785493694A}" sibTransId="{5CB90385-4BB7-4F32-95E0-17DE10B27CF8}"/>
    <dgm:cxn modelId="{F82847F2-70B5-4700-B8A6-F9B5F33BEC6B}" srcId="{42FEBC2E-4B69-4CDF-AE42-CCC26FD28BDC}" destId="{995C312C-F13A-43F3-BF91-83912E188EE6}" srcOrd="2" destOrd="0" parTransId="{659BAADF-BE10-4F1C-92D8-4EA621C5F481}" sibTransId="{8A0018A7-9611-4C17-BED1-3448E61F3576}"/>
    <dgm:cxn modelId="{7F789A32-66A8-41DE-99F9-00DFF9438B13}" type="presParOf" srcId="{FB6A79C3-E507-4B26-A1B6-B83E80FAEE2E}" destId="{B1CF269A-2122-4975-8ECC-3041DAC321B2}" srcOrd="0" destOrd="0" presId="urn:microsoft.com/office/officeart/2005/8/layout/vProcess5"/>
    <dgm:cxn modelId="{88636D96-2E4A-4924-8162-FF22957389CB}" type="presParOf" srcId="{FB6A79C3-E507-4B26-A1B6-B83E80FAEE2E}" destId="{044A4093-C86F-4D3B-8064-74B4C69BEC7E}" srcOrd="1" destOrd="0" presId="urn:microsoft.com/office/officeart/2005/8/layout/vProcess5"/>
    <dgm:cxn modelId="{6B5F07B3-D0AC-460F-BC6D-DC42FC8038CC}" type="presParOf" srcId="{FB6A79C3-E507-4B26-A1B6-B83E80FAEE2E}" destId="{9DF97871-3BDC-4AC3-AEDD-174AF1406581}" srcOrd="2" destOrd="0" presId="urn:microsoft.com/office/officeart/2005/8/layout/vProcess5"/>
    <dgm:cxn modelId="{85A572FB-E56D-4604-B6A6-B5E87A409621}" type="presParOf" srcId="{FB6A79C3-E507-4B26-A1B6-B83E80FAEE2E}" destId="{9E52A112-E50B-48B3-85FD-680C15090D55}" srcOrd="3" destOrd="0" presId="urn:microsoft.com/office/officeart/2005/8/layout/vProcess5"/>
    <dgm:cxn modelId="{7EA15BD4-7A77-4921-B943-A79F1BA92C42}" type="presParOf" srcId="{FB6A79C3-E507-4B26-A1B6-B83E80FAEE2E}" destId="{56C5E03B-3DEA-4A01-96BA-0908166A56A4}" srcOrd="4" destOrd="0" presId="urn:microsoft.com/office/officeart/2005/8/layout/vProcess5"/>
    <dgm:cxn modelId="{B4C251F4-D7E3-44D3-9B12-CA98111263BB}" type="presParOf" srcId="{FB6A79C3-E507-4B26-A1B6-B83E80FAEE2E}" destId="{F7836B27-F0B9-407F-8EDE-3E0C441F73F8}" srcOrd="5" destOrd="0" presId="urn:microsoft.com/office/officeart/2005/8/layout/vProcess5"/>
    <dgm:cxn modelId="{0BE7F3BE-7DB7-4E78-819D-409F6C961797}" type="presParOf" srcId="{FB6A79C3-E507-4B26-A1B6-B83E80FAEE2E}" destId="{C59522D6-4BD0-49FB-BFA1-E2F5D4545C2F}" srcOrd="6" destOrd="0" presId="urn:microsoft.com/office/officeart/2005/8/layout/vProcess5"/>
    <dgm:cxn modelId="{18EBC68C-31A2-450B-9839-AA908C14F9FA}" type="presParOf" srcId="{FB6A79C3-E507-4B26-A1B6-B83E80FAEE2E}" destId="{A6578371-5F1E-42C7-BF35-26B52B2F297F}" srcOrd="7" destOrd="0" presId="urn:microsoft.com/office/officeart/2005/8/layout/vProcess5"/>
    <dgm:cxn modelId="{BC07A37E-65A2-4335-95E0-82921841222E}" type="presParOf" srcId="{FB6A79C3-E507-4B26-A1B6-B83E80FAEE2E}" destId="{CA206210-861C-496C-9C23-E7A6B14A501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5F7E9E-F851-4A80-963D-4BD745D1D05C}"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CC4C71CF-7E1D-4D99-86D1-535DFB77B568}">
      <dgm:prSet custT="1"/>
      <dgm:spPr/>
      <dgm:t>
        <a:bodyPr/>
        <a:lstStyle/>
        <a:p>
          <a:r>
            <a:rPr lang="en-US" sz="3600" b="1">
              <a:latin typeface="+mj-lt"/>
            </a:rPr>
            <a:t>THIS REALLY HAPPENED</a:t>
          </a:r>
        </a:p>
      </dgm:t>
    </dgm:pt>
    <dgm:pt modelId="{2902231A-BD34-47D8-BDFE-76F28F28780A}" type="parTrans" cxnId="{8D8CDC9F-0146-439C-BB2D-E210A8DBA4F9}">
      <dgm:prSet/>
      <dgm:spPr/>
      <dgm:t>
        <a:bodyPr/>
        <a:lstStyle/>
        <a:p>
          <a:endParaRPr lang="en-US"/>
        </a:p>
      </dgm:t>
    </dgm:pt>
    <dgm:pt modelId="{C9EAD3C7-93A4-4827-843A-31898E64F9BF}" type="sibTrans" cxnId="{8D8CDC9F-0146-439C-BB2D-E210A8DBA4F9}">
      <dgm:prSet/>
      <dgm:spPr/>
      <dgm:t>
        <a:bodyPr/>
        <a:lstStyle/>
        <a:p>
          <a:endParaRPr lang="en-US"/>
        </a:p>
      </dgm:t>
    </dgm:pt>
    <dgm:pt modelId="{CD57428B-172A-4D45-ABB4-5B2033F50663}">
      <dgm:prSet/>
      <dgm:spPr/>
      <dgm:t>
        <a:bodyPr/>
        <a:lstStyle/>
        <a:p>
          <a:r>
            <a:rPr lang="en-US"/>
            <a:t>A 20-year-old woman experienced chest pain, coughing, and sweating after dry scooping a pre-workout powder. She was taken to a hospital, where doctors diagnosed her with a mild heart attack. The cause of the heart attack was believed to be the caffeine which was present in the pre-workout powder she ingested. She was admitted to a hospital and treated with blood thinners. Fortunately, she made a full recovery.</a:t>
          </a:r>
        </a:p>
      </dgm:t>
    </dgm:pt>
    <dgm:pt modelId="{8CAEE9E9-1213-4AEB-970D-A0503EE5DA10}" type="parTrans" cxnId="{90E9E207-1689-41FE-9C3B-971C9C599358}">
      <dgm:prSet/>
      <dgm:spPr/>
      <dgm:t>
        <a:bodyPr/>
        <a:lstStyle/>
        <a:p>
          <a:endParaRPr lang="en-US"/>
        </a:p>
      </dgm:t>
    </dgm:pt>
    <dgm:pt modelId="{9431E2C0-9968-4B84-A0E7-D9213A476444}" type="sibTrans" cxnId="{90E9E207-1689-41FE-9C3B-971C9C599358}">
      <dgm:prSet/>
      <dgm:spPr/>
      <dgm:t>
        <a:bodyPr/>
        <a:lstStyle/>
        <a:p>
          <a:endParaRPr lang="en-US"/>
        </a:p>
      </dgm:t>
    </dgm:pt>
    <dgm:pt modelId="{ADD75B6C-EAC6-4E34-B163-66051B98A669}" type="pres">
      <dgm:prSet presAssocID="{CA5F7E9E-F851-4A80-963D-4BD745D1D05C}" presName="Name0" presStyleCnt="0">
        <dgm:presLayoutVars>
          <dgm:dir/>
          <dgm:animLvl val="lvl"/>
          <dgm:resizeHandles val="exact"/>
        </dgm:presLayoutVars>
      </dgm:prSet>
      <dgm:spPr/>
    </dgm:pt>
    <dgm:pt modelId="{2D507624-18CB-4B1D-BADB-6196D2693111}" type="pres">
      <dgm:prSet presAssocID="{CD57428B-172A-4D45-ABB4-5B2033F50663}" presName="boxAndChildren" presStyleCnt="0"/>
      <dgm:spPr/>
    </dgm:pt>
    <dgm:pt modelId="{5970A774-1C47-45B7-88E8-C0D8AE5E2026}" type="pres">
      <dgm:prSet presAssocID="{CD57428B-172A-4D45-ABB4-5B2033F50663}" presName="parentTextBox" presStyleLbl="node1" presStyleIdx="0" presStyleCnt="2"/>
      <dgm:spPr/>
    </dgm:pt>
    <dgm:pt modelId="{415C9079-BD7D-4B92-A7A7-626871F4E8E9}" type="pres">
      <dgm:prSet presAssocID="{C9EAD3C7-93A4-4827-843A-31898E64F9BF}" presName="sp" presStyleCnt="0"/>
      <dgm:spPr/>
    </dgm:pt>
    <dgm:pt modelId="{023EC842-CE3F-4D0A-A7AD-077E09CD98BE}" type="pres">
      <dgm:prSet presAssocID="{CC4C71CF-7E1D-4D99-86D1-535DFB77B568}" presName="arrowAndChildren" presStyleCnt="0"/>
      <dgm:spPr/>
    </dgm:pt>
    <dgm:pt modelId="{8FB511AB-1390-47B7-AE23-1B57A67AFE3C}" type="pres">
      <dgm:prSet presAssocID="{CC4C71CF-7E1D-4D99-86D1-535DFB77B568}" presName="parentTextArrow" presStyleLbl="node1" presStyleIdx="1" presStyleCnt="2" custScaleY="55164" custLinFactNeighborY="-55"/>
      <dgm:spPr/>
    </dgm:pt>
  </dgm:ptLst>
  <dgm:cxnLst>
    <dgm:cxn modelId="{90E9E207-1689-41FE-9C3B-971C9C599358}" srcId="{CA5F7E9E-F851-4A80-963D-4BD745D1D05C}" destId="{CD57428B-172A-4D45-ABB4-5B2033F50663}" srcOrd="1" destOrd="0" parTransId="{8CAEE9E9-1213-4AEB-970D-A0503EE5DA10}" sibTransId="{9431E2C0-9968-4B84-A0E7-D9213A476444}"/>
    <dgm:cxn modelId="{8D8CDC9F-0146-439C-BB2D-E210A8DBA4F9}" srcId="{CA5F7E9E-F851-4A80-963D-4BD745D1D05C}" destId="{CC4C71CF-7E1D-4D99-86D1-535DFB77B568}" srcOrd="0" destOrd="0" parTransId="{2902231A-BD34-47D8-BDFE-76F28F28780A}" sibTransId="{C9EAD3C7-93A4-4827-843A-31898E64F9BF}"/>
    <dgm:cxn modelId="{8C039CA1-DED5-40F7-8C65-98B3052FA00D}" type="presOf" srcId="{CD57428B-172A-4D45-ABB4-5B2033F50663}" destId="{5970A774-1C47-45B7-88E8-C0D8AE5E2026}" srcOrd="0" destOrd="0" presId="urn:microsoft.com/office/officeart/2005/8/layout/process4"/>
    <dgm:cxn modelId="{AB3A40CA-22A6-4667-83E6-22A5B52FCB41}" type="presOf" srcId="{CA5F7E9E-F851-4A80-963D-4BD745D1D05C}" destId="{ADD75B6C-EAC6-4E34-B163-66051B98A669}" srcOrd="0" destOrd="0" presId="urn:microsoft.com/office/officeart/2005/8/layout/process4"/>
    <dgm:cxn modelId="{188D43CA-E282-48AF-B146-2F975A0CABAD}" type="presOf" srcId="{CC4C71CF-7E1D-4D99-86D1-535DFB77B568}" destId="{8FB511AB-1390-47B7-AE23-1B57A67AFE3C}" srcOrd="0" destOrd="0" presId="urn:microsoft.com/office/officeart/2005/8/layout/process4"/>
    <dgm:cxn modelId="{9F83C83C-B59A-4DE7-A8C8-86CDBCC78F9C}" type="presParOf" srcId="{ADD75B6C-EAC6-4E34-B163-66051B98A669}" destId="{2D507624-18CB-4B1D-BADB-6196D2693111}" srcOrd="0" destOrd="0" presId="urn:microsoft.com/office/officeart/2005/8/layout/process4"/>
    <dgm:cxn modelId="{2B02F092-9E07-42BE-945F-C6BECBA13DCA}" type="presParOf" srcId="{2D507624-18CB-4B1D-BADB-6196D2693111}" destId="{5970A774-1C47-45B7-88E8-C0D8AE5E2026}" srcOrd="0" destOrd="0" presId="urn:microsoft.com/office/officeart/2005/8/layout/process4"/>
    <dgm:cxn modelId="{9A1C4A78-DF83-4B46-A362-68C0D1552093}" type="presParOf" srcId="{ADD75B6C-EAC6-4E34-B163-66051B98A669}" destId="{415C9079-BD7D-4B92-A7A7-626871F4E8E9}" srcOrd="1" destOrd="0" presId="urn:microsoft.com/office/officeart/2005/8/layout/process4"/>
    <dgm:cxn modelId="{AEDD6899-B195-49F1-90F6-8C6B8669AC67}" type="presParOf" srcId="{ADD75B6C-EAC6-4E34-B163-66051B98A669}" destId="{023EC842-CE3F-4D0A-A7AD-077E09CD98BE}" srcOrd="2" destOrd="0" presId="urn:microsoft.com/office/officeart/2005/8/layout/process4"/>
    <dgm:cxn modelId="{9530387E-23BD-45DA-A375-58D8686B975C}" type="presParOf" srcId="{023EC842-CE3F-4D0A-A7AD-077E09CD98BE}" destId="{8FB511AB-1390-47B7-AE23-1B57A67AFE3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2DC592-DDF0-4309-A332-B529BE1AE5F1}"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E5391B48-15B4-4E18-BBF6-52AA4D56FA26}">
      <dgm:prSet custT="1"/>
      <dgm:spPr/>
      <dgm:t>
        <a:bodyPr/>
        <a:lstStyle/>
        <a:p>
          <a:r>
            <a:rPr lang="en-US" sz="2400"/>
            <a:t>IRRITABILITY</a:t>
          </a:r>
        </a:p>
      </dgm:t>
    </dgm:pt>
    <dgm:pt modelId="{9B03BD00-0EB4-4341-93CE-8B6A2EDB8A3E}" type="parTrans" cxnId="{2388456B-EB76-4BA1-BC08-E7599620C0EE}">
      <dgm:prSet/>
      <dgm:spPr/>
      <dgm:t>
        <a:bodyPr/>
        <a:lstStyle/>
        <a:p>
          <a:endParaRPr lang="en-US" sz="2400"/>
        </a:p>
      </dgm:t>
    </dgm:pt>
    <dgm:pt modelId="{895BF4C1-C928-4620-B493-F1C2335DDE6F}" type="sibTrans" cxnId="{2388456B-EB76-4BA1-BC08-E7599620C0EE}">
      <dgm:prSet/>
      <dgm:spPr/>
      <dgm:t>
        <a:bodyPr/>
        <a:lstStyle/>
        <a:p>
          <a:endParaRPr lang="en-US" sz="2400"/>
        </a:p>
      </dgm:t>
    </dgm:pt>
    <dgm:pt modelId="{CA20A15D-B2B5-43CA-B370-027623AECEC9}">
      <dgm:prSet custT="1"/>
      <dgm:spPr/>
      <dgm:t>
        <a:bodyPr/>
        <a:lstStyle/>
        <a:p>
          <a:r>
            <a:rPr lang="en-US" sz="2400"/>
            <a:t>JITTERINESS</a:t>
          </a:r>
        </a:p>
      </dgm:t>
    </dgm:pt>
    <dgm:pt modelId="{78CD8A4B-F8C5-440C-8EA8-94FF0E78E2C4}" type="parTrans" cxnId="{EC2A545A-0188-421E-AD5F-BA353DDB2E26}">
      <dgm:prSet/>
      <dgm:spPr/>
      <dgm:t>
        <a:bodyPr/>
        <a:lstStyle/>
        <a:p>
          <a:endParaRPr lang="en-US" sz="2400"/>
        </a:p>
      </dgm:t>
    </dgm:pt>
    <dgm:pt modelId="{69C3AB51-9E86-45C6-8D88-D8AC85233A62}" type="sibTrans" cxnId="{EC2A545A-0188-421E-AD5F-BA353DDB2E26}">
      <dgm:prSet/>
      <dgm:spPr/>
      <dgm:t>
        <a:bodyPr/>
        <a:lstStyle/>
        <a:p>
          <a:endParaRPr lang="en-US" sz="2400"/>
        </a:p>
      </dgm:t>
    </dgm:pt>
    <dgm:pt modelId="{D4EBAAE1-4A09-443E-BBC0-B05FF616066F}">
      <dgm:prSet custT="1"/>
      <dgm:spPr/>
      <dgm:t>
        <a:bodyPr/>
        <a:lstStyle/>
        <a:p>
          <a:r>
            <a:rPr lang="en-US" sz="2400"/>
            <a:t>RESTLESSNESS</a:t>
          </a:r>
        </a:p>
      </dgm:t>
    </dgm:pt>
    <dgm:pt modelId="{0DCFE805-1D45-47B5-A0D0-C3459403CE44}" type="parTrans" cxnId="{1EAE8F26-C359-46E3-A5D6-BA5E51FD1771}">
      <dgm:prSet/>
      <dgm:spPr/>
      <dgm:t>
        <a:bodyPr/>
        <a:lstStyle/>
        <a:p>
          <a:endParaRPr lang="en-US" sz="2400"/>
        </a:p>
      </dgm:t>
    </dgm:pt>
    <dgm:pt modelId="{746FBDB5-63CB-44D7-923C-A339AB86F80B}" type="sibTrans" cxnId="{1EAE8F26-C359-46E3-A5D6-BA5E51FD1771}">
      <dgm:prSet/>
      <dgm:spPr/>
      <dgm:t>
        <a:bodyPr/>
        <a:lstStyle/>
        <a:p>
          <a:endParaRPr lang="en-US" sz="2400"/>
        </a:p>
      </dgm:t>
    </dgm:pt>
    <dgm:pt modelId="{1C045A93-E4D5-4E2A-984F-26ED261F58FA}">
      <dgm:prSet custT="1"/>
      <dgm:spPr/>
      <dgm:t>
        <a:bodyPr/>
        <a:lstStyle/>
        <a:p>
          <a:r>
            <a:rPr lang="en-US" sz="2400"/>
            <a:t>TACHYCARDIA</a:t>
          </a:r>
        </a:p>
      </dgm:t>
    </dgm:pt>
    <dgm:pt modelId="{2992567C-6255-4B4E-9639-1729D2B6A4DF}" type="parTrans" cxnId="{BCFFD79F-82F0-49BA-AED2-D6BF1C1ADBF3}">
      <dgm:prSet/>
      <dgm:spPr/>
      <dgm:t>
        <a:bodyPr/>
        <a:lstStyle/>
        <a:p>
          <a:endParaRPr lang="en-US" sz="2400"/>
        </a:p>
      </dgm:t>
    </dgm:pt>
    <dgm:pt modelId="{4CD79747-E85E-4863-A2C3-3AB978558382}" type="sibTrans" cxnId="{BCFFD79F-82F0-49BA-AED2-D6BF1C1ADBF3}">
      <dgm:prSet/>
      <dgm:spPr/>
      <dgm:t>
        <a:bodyPr/>
        <a:lstStyle/>
        <a:p>
          <a:endParaRPr lang="en-US" sz="2400"/>
        </a:p>
      </dgm:t>
    </dgm:pt>
    <dgm:pt modelId="{72E40998-8794-4557-A580-E305A3EF7AB3}">
      <dgm:prSet custT="1"/>
      <dgm:spPr/>
      <dgm:t>
        <a:bodyPr/>
        <a:lstStyle/>
        <a:p>
          <a:r>
            <a:rPr lang="en-US" sz="2400"/>
            <a:t>REDUCED INTAKE OF FOOD/FLUIDS</a:t>
          </a:r>
        </a:p>
      </dgm:t>
    </dgm:pt>
    <dgm:pt modelId="{98076BF5-7A00-45B8-8FB0-6F27816B9940}" type="parTrans" cxnId="{66E063FE-B0C8-4E73-8554-5D284878C6AB}">
      <dgm:prSet/>
      <dgm:spPr/>
      <dgm:t>
        <a:bodyPr/>
        <a:lstStyle/>
        <a:p>
          <a:endParaRPr lang="en-US" sz="2400"/>
        </a:p>
      </dgm:t>
    </dgm:pt>
    <dgm:pt modelId="{98D01DE0-321B-4E0D-B51A-C77D686A27CA}" type="sibTrans" cxnId="{66E063FE-B0C8-4E73-8554-5D284878C6AB}">
      <dgm:prSet/>
      <dgm:spPr/>
      <dgm:t>
        <a:bodyPr/>
        <a:lstStyle/>
        <a:p>
          <a:endParaRPr lang="en-US" sz="2400"/>
        </a:p>
      </dgm:t>
    </dgm:pt>
    <dgm:pt modelId="{7A6012A3-187C-42F5-8476-EE4D12F62934}">
      <dgm:prSet custT="1"/>
      <dgm:spPr/>
      <dgm:t>
        <a:bodyPr/>
        <a:lstStyle/>
        <a:p>
          <a:r>
            <a:rPr lang="en-US" sz="2400"/>
            <a:t>INCREASED URINE OUTPUT</a:t>
          </a:r>
        </a:p>
      </dgm:t>
    </dgm:pt>
    <dgm:pt modelId="{07119EF4-2908-4A98-BA9A-16F503508EF5}" type="parTrans" cxnId="{E540C91C-708F-4F98-BC77-A98D01ECC674}">
      <dgm:prSet/>
      <dgm:spPr/>
      <dgm:t>
        <a:bodyPr/>
        <a:lstStyle/>
        <a:p>
          <a:endParaRPr lang="en-US" sz="2400"/>
        </a:p>
      </dgm:t>
    </dgm:pt>
    <dgm:pt modelId="{953F2AF1-A383-498A-9EEE-60B793CEE884}" type="sibTrans" cxnId="{E540C91C-708F-4F98-BC77-A98D01ECC674}">
      <dgm:prSet/>
      <dgm:spPr/>
      <dgm:t>
        <a:bodyPr/>
        <a:lstStyle/>
        <a:p>
          <a:endParaRPr lang="en-US" sz="2400"/>
        </a:p>
      </dgm:t>
    </dgm:pt>
    <dgm:pt modelId="{5F22DF6A-55DF-444C-BFCB-D524FE2FAF23}">
      <dgm:prSet custT="1"/>
      <dgm:spPr/>
      <dgm:t>
        <a:bodyPr/>
        <a:lstStyle/>
        <a:p>
          <a:r>
            <a:rPr lang="en-US" sz="2400"/>
            <a:t>FLUSHING OF THE SKIN</a:t>
          </a:r>
        </a:p>
      </dgm:t>
    </dgm:pt>
    <dgm:pt modelId="{F283E0C3-EBBC-412C-94FD-A63D8F2A0477}" type="parTrans" cxnId="{DEAA541F-91D2-42C5-8059-2CEA3B6AF779}">
      <dgm:prSet/>
      <dgm:spPr/>
      <dgm:t>
        <a:bodyPr/>
        <a:lstStyle/>
        <a:p>
          <a:endParaRPr lang="en-US" sz="2400"/>
        </a:p>
      </dgm:t>
    </dgm:pt>
    <dgm:pt modelId="{917C0121-FDFA-4AF7-87FF-0C0CCF0A2EB9}" type="sibTrans" cxnId="{DEAA541F-91D2-42C5-8059-2CEA3B6AF779}">
      <dgm:prSet/>
      <dgm:spPr/>
      <dgm:t>
        <a:bodyPr/>
        <a:lstStyle/>
        <a:p>
          <a:endParaRPr lang="en-US" sz="2400"/>
        </a:p>
      </dgm:t>
    </dgm:pt>
    <dgm:pt modelId="{C438D845-4470-4269-91B4-7EB99DDC38CA}">
      <dgm:prSet custT="1"/>
      <dgm:spPr/>
      <dgm:t>
        <a:bodyPr/>
        <a:lstStyle/>
        <a:p>
          <a:r>
            <a:rPr lang="en-US" sz="2400"/>
            <a:t>HYPERGLYCEMIA</a:t>
          </a:r>
        </a:p>
        <a:p>
          <a:endParaRPr lang="en-US" sz="2400"/>
        </a:p>
      </dgm:t>
    </dgm:pt>
    <dgm:pt modelId="{E999AA55-FD30-4491-9887-1D52BE2BCA9C}" type="parTrans" cxnId="{7EA97FBB-AD66-4D9E-8E23-0655A0C323DF}">
      <dgm:prSet/>
      <dgm:spPr/>
      <dgm:t>
        <a:bodyPr/>
        <a:lstStyle/>
        <a:p>
          <a:endParaRPr lang="en-US" sz="2400"/>
        </a:p>
      </dgm:t>
    </dgm:pt>
    <dgm:pt modelId="{3F6506EC-BB06-4A17-8894-B4FC8023F398}" type="sibTrans" cxnId="{7EA97FBB-AD66-4D9E-8E23-0655A0C323DF}">
      <dgm:prSet/>
      <dgm:spPr/>
      <dgm:t>
        <a:bodyPr/>
        <a:lstStyle/>
        <a:p>
          <a:endParaRPr lang="en-US" sz="2400"/>
        </a:p>
      </dgm:t>
    </dgm:pt>
    <dgm:pt modelId="{B9554206-8C31-44F2-B37D-BF7837BDE452}" type="pres">
      <dgm:prSet presAssocID="{E52DC592-DDF0-4309-A332-B529BE1AE5F1}" presName="vert0" presStyleCnt="0">
        <dgm:presLayoutVars>
          <dgm:dir/>
          <dgm:animOne val="branch"/>
          <dgm:animLvl val="lvl"/>
        </dgm:presLayoutVars>
      </dgm:prSet>
      <dgm:spPr/>
    </dgm:pt>
    <dgm:pt modelId="{9863492E-8883-487B-B92A-3296933EC6E0}" type="pres">
      <dgm:prSet presAssocID="{E5391B48-15B4-4E18-BBF6-52AA4D56FA26}" presName="thickLine" presStyleLbl="alignNode1" presStyleIdx="0" presStyleCnt="8"/>
      <dgm:spPr/>
    </dgm:pt>
    <dgm:pt modelId="{127E9A6C-846F-4BBF-80CD-CA065AB5F3F3}" type="pres">
      <dgm:prSet presAssocID="{E5391B48-15B4-4E18-BBF6-52AA4D56FA26}" presName="horz1" presStyleCnt="0"/>
      <dgm:spPr/>
    </dgm:pt>
    <dgm:pt modelId="{E8AD1AC0-BA3F-450D-9D7A-1CDAC189B0E9}" type="pres">
      <dgm:prSet presAssocID="{E5391B48-15B4-4E18-BBF6-52AA4D56FA26}" presName="tx1" presStyleLbl="revTx" presStyleIdx="0" presStyleCnt="8"/>
      <dgm:spPr/>
    </dgm:pt>
    <dgm:pt modelId="{AB5622E5-8326-4C63-BD1F-CC9D736065F6}" type="pres">
      <dgm:prSet presAssocID="{E5391B48-15B4-4E18-BBF6-52AA4D56FA26}" presName="vert1" presStyleCnt="0"/>
      <dgm:spPr/>
    </dgm:pt>
    <dgm:pt modelId="{AEB7C556-BEDE-4ED2-B1E7-272B0CAC6CD8}" type="pres">
      <dgm:prSet presAssocID="{CA20A15D-B2B5-43CA-B370-027623AECEC9}" presName="thickLine" presStyleLbl="alignNode1" presStyleIdx="1" presStyleCnt="8"/>
      <dgm:spPr/>
    </dgm:pt>
    <dgm:pt modelId="{D2B8CC81-A2D2-470E-B86F-02EE48CCF58F}" type="pres">
      <dgm:prSet presAssocID="{CA20A15D-B2B5-43CA-B370-027623AECEC9}" presName="horz1" presStyleCnt="0"/>
      <dgm:spPr/>
    </dgm:pt>
    <dgm:pt modelId="{7498D9C4-278F-4E71-B0B2-CFA11F939FE3}" type="pres">
      <dgm:prSet presAssocID="{CA20A15D-B2B5-43CA-B370-027623AECEC9}" presName="tx1" presStyleLbl="revTx" presStyleIdx="1" presStyleCnt="8"/>
      <dgm:spPr/>
    </dgm:pt>
    <dgm:pt modelId="{CAE3AAF1-F400-4A00-BFF2-9B94CE5F135C}" type="pres">
      <dgm:prSet presAssocID="{CA20A15D-B2B5-43CA-B370-027623AECEC9}" presName="vert1" presStyleCnt="0"/>
      <dgm:spPr/>
    </dgm:pt>
    <dgm:pt modelId="{5EA3AE6A-C280-48B4-BA94-58B6BCCD7F09}" type="pres">
      <dgm:prSet presAssocID="{D4EBAAE1-4A09-443E-BBC0-B05FF616066F}" presName="thickLine" presStyleLbl="alignNode1" presStyleIdx="2" presStyleCnt="8"/>
      <dgm:spPr/>
    </dgm:pt>
    <dgm:pt modelId="{A7EE9944-B490-4004-9C65-FBC8BACD4A50}" type="pres">
      <dgm:prSet presAssocID="{D4EBAAE1-4A09-443E-BBC0-B05FF616066F}" presName="horz1" presStyleCnt="0"/>
      <dgm:spPr/>
    </dgm:pt>
    <dgm:pt modelId="{D16AEDF1-F538-4144-AB81-B9B82B4788DA}" type="pres">
      <dgm:prSet presAssocID="{D4EBAAE1-4A09-443E-BBC0-B05FF616066F}" presName="tx1" presStyleLbl="revTx" presStyleIdx="2" presStyleCnt="8"/>
      <dgm:spPr/>
    </dgm:pt>
    <dgm:pt modelId="{A3D7D472-AC80-44D6-AD54-2D00F3B29951}" type="pres">
      <dgm:prSet presAssocID="{D4EBAAE1-4A09-443E-BBC0-B05FF616066F}" presName="vert1" presStyleCnt="0"/>
      <dgm:spPr/>
    </dgm:pt>
    <dgm:pt modelId="{3D3C6193-42D6-4663-9A52-0F030AC82FE5}" type="pres">
      <dgm:prSet presAssocID="{1C045A93-E4D5-4E2A-984F-26ED261F58FA}" presName="thickLine" presStyleLbl="alignNode1" presStyleIdx="3" presStyleCnt="8"/>
      <dgm:spPr/>
    </dgm:pt>
    <dgm:pt modelId="{275118FA-55CA-4C86-87FF-5941F7972092}" type="pres">
      <dgm:prSet presAssocID="{1C045A93-E4D5-4E2A-984F-26ED261F58FA}" presName="horz1" presStyleCnt="0"/>
      <dgm:spPr/>
    </dgm:pt>
    <dgm:pt modelId="{35633DD7-4F24-4D24-BEAE-312CD9DE1583}" type="pres">
      <dgm:prSet presAssocID="{1C045A93-E4D5-4E2A-984F-26ED261F58FA}" presName="tx1" presStyleLbl="revTx" presStyleIdx="3" presStyleCnt="8"/>
      <dgm:spPr/>
    </dgm:pt>
    <dgm:pt modelId="{6DE8029F-AEB3-4B16-B64A-38ED39219880}" type="pres">
      <dgm:prSet presAssocID="{1C045A93-E4D5-4E2A-984F-26ED261F58FA}" presName="vert1" presStyleCnt="0"/>
      <dgm:spPr/>
    </dgm:pt>
    <dgm:pt modelId="{91710020-B53C-4725-9132-CA04F5E635CF}" type="pres">
      <dgm:prSet presAssocID="{72E40998-8794-4557-A580-E305A3EF7AB3}" presName="thickLine" presStyleLbl="alignNode1" presStyleIdx="4" presStyleCnt="8"/>
      <dgm:spPr/>
    </dgm:pt>
    <dgm:pt modelId="{1AB47E49-F3A2-40DB-8C21-3B51ABFD8F78}" type="pres">
      <dgm:prSet presAssocID="{72E40998-8794-4557-A580-E305A3EF7AB3}" presName="horz1" presStyleCnt="0"/>
      <dgm:spPr/>
    </dgm:pt>
    <dgm:pt modelId="{12500518-74B3-4385-813F-088D6CC87C02}" type="pres">
      <dgm:prSet presAssocID="{72E40998-8794-4557-A580-E305A3EF7AB3}" presName="tx1" presStyleLbl="revTx" presStyleIdx="4" presStyleCnt="8"/>
      <dgm:spPr/>
    </dgm:pt>
    <dgm:pt modelId="{655FD1A5-4A36-4BFA-B062-DA989B38EF37}" type="pres">
      <dgm:prSet presAssocID="{72E40998-8794-4557-A580-E305A3EF7AB3}" presName="vert1" presStyleCnt="0"/>
      <dgm:spPr/>
    </dgm:pt>
    <dgm:pt modelId="{B4F9599C-2476-48A4-BDA7-6B472EDEA06D}" type="pres">
      <dgm:prSet presAssocID="{7A6012A3-187C-42F5-8476-EE4D12F62934}" presName="thickLine" presStyleLbl="alignNode1" presStyleIdx="5" presStyleCnt="8"/>
      <dgm:spPr/>
    </dgm:pt>
    <dgm:pt modelId="{20B0F98A-6E90-4EC2-8476-0837A7F5949F}" type="pres">
      <dgm:prSet presAssocID="{7A6012A3-187C-42F5-8476-EE4D12F62934}" presName="horz1" presStyleCnt="0"/>
      <dgm:spPr/>
    </dgm:pt>
    <dgm:pt modelId="{9481739C-75D4-4171-8CE7-A73788CE71D1}" type="pres">
      <dgm:prSet presAssocID="{7A6012A3-187C-42F5-8476-EE4D12F62934}" presName="tx1" presStyleLbl="revTx" presStyleIdx="5" presStyleCnt="8"/>
      <dgm:spPr/>
    </dgm:pt>
    <dgm:pt modelId="{033418EC-B763-4927-86F2-D014338B20D5}" type="pres">
      <dgm:prSet presAssocID="{7A6012A3-187C-42F5-8476-EE4D12F62934}" presName="vert1" presStyleCnt="0"/>
      <dgm:spPr/>
    </dgm:pt>
    <dgm:pt modelId="{42536D92-8020-4ED8-84DD-7851D0DC9638}" type="pres">
      <dgm:prSet presAssocID="{5F22DF6A-55DF-444C-BFCB-D524FE2FAF23}" presName="thickLine" presStyleLbl="alignNode1" presStyleIdx="6" presStyleCnt="8"/>
      <dgm:spPr/>
    </dgm:pt>
    <dgm:pt modelId="{ECCB22C3-09E8-4634-A4BB-8F49A2CD3E4B}" type="pres">
      <dgm:prSet presAssocID="{5F22DF6A-55DF-444C-BFCB-D524FE2FAF23}" presName="horz1" presStyleCnt="0"/>
      <dgm:spPr/>
    </dgm:pt>
    <dgm:pt modelId="{353DFE66-844F-4A61-8066-023FF0B5B185}" type="pres">
      <dgm:prSet presAssocID="{5F22DF6A-55DF-444C-BFCB-D524FE2FAF23}" presName="tx1" presStyleLbl="revTx" presStyleIdx="6" presStyleCnt="8"/>
      <dgm:spPr/>
    </dgm:pt>
    <dgm:pt modelId="{4DE887E7-28D1-4697-8F2C-93EB2FA36F43}" type="pres">
      <dgm:prSet presAssocID="{5F22DF6A-55DF-444C-BFCB-D524FE2FAF23}" presName="vert1" presStyleCnt="0"/>
      <dgm:spPr/>
    </dgm:pt>
    <dgm:pt modelId="{3A445ED6-B77D-4B08-BB74-E3EA8B9D1914}" type="pres">
      <dgm:prSet presAssocID="{C438D845-4470-4269-91B4-7EB99DDC38CA}" presName="thickLine" presStyleLbl="alignNode1" presStyleIdx="7" presStyleCnt="8"/>
      <dgm:spPr/>
    </dgm:pt>
    <dgm:pt modelId="{3080F951-2BED-4278-BEAC-FB7EE1D62E3C}" type="pres">
      <dgm:prSet presAssocID="{C438D845-4470-4269-91B4-7EB99DDC38CA}" presName="horz1" presStyleCnt="0"/>
      <dgm:spPr/>
    </dgm:pt>
    <dgm:pt modelId="{3F922219-175C-4B6E-8725-8EEA0F5ED992}" type="pres">
      <dgm:prSet presAssocID="{C438D845-4470-4269-91B4-7EB99DDC38CA}" presName="tx1" presStyleLbl="revTx" presStyleIdx="7" presStyleCnt="8"/>
      <dgm:spPr/>
    </dgm:pt>
    <dgm:pt modelId="{DD6A68A9-16A8-47AF-B459-AF738BB423E5}" type="pres">
      <dgm:prSet presAssocID="{C438D845-4470-4269-91B4-7EB99DDC38CA}" presName="vert1" presStyleCnt="0"/>
      <dgm:spPr/>
    </dgm:pt>
  </dgm:ptLst>
  <dgm:cxnLst>
    <dgm:cxn modelId="{E540C91C-708F-4F98-BC77-A98D01ECC674}" srcId="{E52DC592-DDF0-4309-A332-B529BE1AE5F1}" destId="{7A6012A3-187C-42F5-8476-EE4D12F62934}" srcOrd="5" destOrd="0" parTransId="{07119EF4-2908-4A98-BA9A-16F503508EF5}" sibTransId="{953F2AF1-A383-498A-9EEE-60B793CEE884}"/>
    <dgm:cxn modelId="{DEAA541F-91D2-42C5-8059-2CEA3B6AF779}" srcId="{E52DC592-DDF0-4309-A332-B529BE1AE5F1}" destId="{5F22DF6A-55DF-444C-BFCB-D524FE2FAF23}" srcOrd="6" destOrd="0" parTransId="{F283E0C3-EBBC-412C-94FD-A63D8F2A0477}" sibTransId="{917C0121-FDFA-4AF7-87FF-0C0CCF0A2EB9}"/>
    <dgm:cxn modelId="{1EAE8F26-C359-46E3-A5D6-BA5E51FD1771}" srcId="{E52DC592-DDF0-4309-A332-B529BE1AE5F1}" destId="{D4EBAAE1-4A09-443E-BBC0-B05FF616066F}" srcOrd="2" destOrd="0" parTransId="{0DCFE805-1D45-47B5-A0D0-C3459403CE44}" sibTransId="{746FBDB5-63CB-44D7-923C-A339AB86F80B}"/>
    <dgm:cxn modelId="{6FEE482B-9D6A-4B29-89AE-FCEA74CB1B58}" type="presOf" srcId="{1C045A93-E4D5-4E2A-984F-26ED261F58FA}" destId="{35633DD7-4F24-4D24-BEAE-312CD9DE1583}" srcOrd="0" destOrd="0" presId="urn:microsoft.com/office/officeart/2008/layout/LinedList"/>
    <dgm:cxn modelId="{CD3BA361-1075-4C5E-9093-CD6788C8A4A4}" type="presOf" srcId="{CA20A15D-B2B5-43CA-B370-027623AECEC9}" destId="{7498D9C4-278F-4E71-B0B2-CFA11F939FE3}" srcOrd="0" destOrd="0" presId="urn:microsoft.com/office/officeart/2008/layout/LinedList"/>
    <dgm:cxn modelId="{25DA2547-9202-44F0-9EDA-3DAAD085B878}" type="presOf" srcId="{5F22DF6A-55DF-444C-BFCB-D524FE2FAF23}" destId="{353DFE66-844F-4A61-8066-023FF0B5B185}" srcOrd="0" destOrd="0" presId="urn:microsoft.com/office/officeart/2008/layout/LinedList"/>
    <dgm:cxn modelId="{9ADDE849-530E-42A1-95B0-DB9CF3E71F0B}" type="presOf" srcId="{E5391B48-15B4-4E18-BBF6-52AA4D56FA26}" destId="{E8AD1AC0-BA3F-450D-9D7A-1CDAC189B0E9}" srcOrd="0" destOrd="0" presId="urn:microsoft.com/office/officeart/2008/layout/LinedList"/>
    <dgm:cxn modelId="{2388456B-EB76-4BA1-BC08-E7599620C0EE}" srcId="{E52DC592-DDF0-4309-A332-B529BE1AE5F1}" destId="{E5391B48-15B4-4E18-BBF6-52AA4D56FA26}" srcOrd="0" destOrd="0" parTransId="{9B03BD00-0EB4-4341-93CE-8B6A2EDB8A3E}" sibTransId="{895BF4C1-C928-4620-B493-F1C2335DDE6F}"/>
    <dgm:cxn modelId="{C36D0E6D-A2E9-4C33-BF71-57AFA00BF595}" type="presOf" srcId="{D4EBAAE1-4A09-443E-BBC0-B05FF616066F}" destId="{D16AEDF1-F538-4144-AB81-B9B82B4788DA}" srcOrd="0" destOrd="0" presId="urn:microsoft.com/office/officeart/2008/layout/LinedList"/>
    <dgm:cxn modelId="{20BED770-F535-43CA-B76F-CCA982A25750}" type="presOf" srcId="{7A6012A3-187C-42F5-8476-EE4D12F62934}" destId="{9481739C-75D4-4171-8CE7-A73788CE71D1}" srcOrd="0" destOrd="0" presId="urn:microsoft.com/office/officeart/2008/layout/LinedList"/>
    <dgm:cxn modelId="{EC2A545A-0188-421E-AD5F-BA353DDB2E26}" srcId="{E52DC592-DDF0-4309-A332-B529BE1AE5F1}" destId="{CA20A15D-B2B5-43CA-B370-027623AECEC9}" srcOrd="1" destOrd="0" parTransId="{78CD8A4B-F8C5-440C-8EA8-94FF0E78E2C4}" sibTransId="{69C3AB51-9E86-45C6-8D88-D8AC85233A62}"/>
    <dgm:cxn modelId="{CC8D6E7E-753E-4A38-AA84-183D52213B51}" type="presOf" srcId="{C438D845-4470-4269-91B4-7EB99DDC38CA}" destId="{3F922219-175C-4B6E-8725-8EEA0F5ED992}" srcOrd="0" destOrd="0" presId="urn:microsoft.com/office/officeart/2008/layout/LinedList"/>
    <dgm:cxn modelId="{3E2D9994-0F6A-4C0D-8065-6415B9A313DB}" type="presOf" srcId="{E52DC592-DDF0-4309-A332-B529BE1AE5F1}" destId="{B9554206-8C31-44F2-B37D-BF7837BDE452}" srcOrd="0" destOrd="0" presId="urn:microsoft.com/office/officeart/2008/layout/LinedList"/>
    <dgm:cxn modelId="{BCFFD79F-82F0-49BA-AED2-D6BF1C1ADBF3}" srcId="{E52DC592-DDF0-4309-A332-B529BE1AE5F1}" destId="{1C045A93-E4D5-4E2A-984F-26ED261F58FA}" srcOrd="3" destOrd="0" parTransId="{2992567C-6255-4B4E-9639-1729D2B6A4DF}" sibTransId="{4CD79747-E85E-4863-A2C3-3AB978558382}"/>
    <dgm:cxn modelId="{7EA97FBB-AD66-4D9E-8E23-0655A0C323DF}" srcId="{E52DC592-DDF0-4309-A332-B529BE1AE5F1}" destId="{C438D845-4470-4269-91B4-7EB99DDC38CA}" srcOrd="7" destOrd="0" parTransId="{E999AA55-FD30-4491-9887-1D52BE2BCA9C}" sibTransId="{3F6506EC-BB06-4A17-8894-B4FC8023F398}"/>
    <dgm:cxn modelId="{3E5CAFDA-6BB1-4625-AE04-BBEB7619B9A9}" type="presOf" srcId="{72E40998-8794-4557-A580-E305A3EF7AB3}" destId="{12500518-74B3-4385-813F-088D6CC87C02}" srcOrd="0" destOrd="0" presId="urn:microsoft.com/office/officeart/2008/layout/LinedList"/>
    <dgm:cxn modelId="{66E063FE-B0C8-4E73-8554-5D284878C6AB}" srcId="{E52DC592-DDF0-4309-A332-B529BE1AE5F1}" destId="{72E40998-8794-4557-A580-E305A3EF7AB3}" srcOrd="4" destOrd="0" parTransId="{98076BF5-7A00-45B8-8FB0-6F27816B9940}" sibTransId="{98D01DE0-321B-4E0D-B51A-C77D686A27CA}"/>
    <dgm:cxn modelId="{D560B067-F22A-4315-B8D5-E60A74BD50A8}" type="presParOf" srcId="{B9554206-8C31-44F2-B37D-BF7837BDE452}" destId="{9863492E-8883-487B-B92A-3296933EC6E0}" srcOrd="0" destOrd="0" presId="urn:microsoft.com/office/officeart/2008/layout/LinedList"/>
    <dgm:cxn modelId="{5CFE59EA-853B-477A-873D-0884E69CFFFA}" type="presParOf" srcId="{B9554206-8C31-44F2-B37D-BF7837BDE452}" destId="{127E9A6C-846F-4BBF-80CD-CA065AB5F3F3}" srcOrd="1" destOrd="0" presId="urn:microsoft.com/office/officeart/2008/layout/LinedList"/>
    <dgm:cxn modelId="{1871C336-E2AA-4412-A304-ADB82CDCF4EA}" type="presParOf" srcId="{127E9A6C-846F-4BBF-80CD-CA065AB5F3F3}" destId="{E8AD1AC0-BA3F-450D-9D7A-1CDAC189B0E9}" srcOrd="0" destOrd="0" presId="urn:microsoft.com/office/officeart/2008/layout/LinedList"/>
    <dgm:cxn modelId="{EBF92441-5A90-4E97-AD53-BDD756664EB4}" type="presParOf" srcId="{127E9A6C-846F-4BBF-80CD-CA065AB5F3F3}" destId="{AB5622E5-8326-4C63-BD1F-CC9D736065F6}" srcOrd="1" destOrd="0" presId="urn:microsoft.com/office/officeart/2008/layout/LinedList"/>
    <dgm:cxn modelId="{2A8435A4-A37C-46D2-AE18-556B2716FDAB}" type="presParOf" srcId="{B9554206-8C31-44F2-B37D-BF7837BDE452}" destId="{AEB7C556-BEDE-4ED2-B1E7-272B0CAC6CD8}" srcOrd="2" destOrd="0" presId="urn:microsoft.com/office/officeart/2008/layout/LinedList"/>
    <dgm:cxn modelId="{68426D56-99A5-498A-9BDB-92EF6AC8C1FD}" type="presParOf" srcId="{B9554206-8C31-44F2-B37D-BF7837BDE452}" destId="{D2B8CC81-A2D2-470E-B86F-02EE48CCF58F}" srcOrd="3" destOrd="0" presId="urn:microsoft.com/office/officeart/2008/layout/LinedList"/>
    <dgm:cxn modelId="{BB953AD0-0B41-4300-BDC0-956A81ECDBB5}" type="presParOf" srcId="{D2B8CC81-A2D2-470E-B86F-02EE48CCF58F}" destId="{7498D9C4-278F-4E71-B0B2-CFA11F939FE3}" srcOrd="0" destOrd="0" presId="urn:microsoft.com/office/officeart/2008/layout/LinedList"/>
    <dgm:cxn modelId="{2CF99CE6-530C-4128-8FCC-D8EE23755866}" type="presParOf" srcId="{D2B8CC81-A2D2-470E-B86F-02EE48CCF58F}" destId="{CAE3AAF1-F400-4A00-BFF2-9B94CE5F135C}" srcOrd="1" destOrd="0" presId="urn:microsoft.com/office/officeart/2008/layout/LinedList"/>
    <dgm:cxn modelId="{5111C116-58C8-4DF7-89DB-C1C901E0975B}" type="presParOf" srcId="{B9554206-8C31-44F2-B37D-BF7837BDE452}" destId="{5EA3AE6A-C280-48B4-BA94-58B6BCCD7F09}" srcOrd="4" destOrd="0" presId="urn:microsoft.com/office/officeart/2008/layout/LinedList"/>
    <dgm:cxn modelId="{6BA9BC87-B4C2-4045-BFAD-A1B423618FC4}" type="presParOf" srcId="{B9554206-8C31-44F2-B37D-BF7837BDE452}" destId="{A7EE9944-B490-4004-9C65-FBC8BACD4A50}" srcOrd="5" destOrd="0" presId="urn:microsoft.com/office/officeart/2008/layout/LinedList"/>
    <dgm:cxn modelId="{74C76444-DD10-4E3D-BBCE-BA6C32DF3295}" type="presParOf" srcId="{A7EE9944-B490-4004-9C65-FBC8BACD4A50}" destId="{D16AEDF1-F538-4144-AB81-B9B82B4788DA}" srcOrd="0" destOrd="0" presId="urn:microsoft.com/office/officeart/2008/layout/LinedList"/>
    <dgm:cxn modelId="{DBB14F76-DAC3-4037-A8F6-3458CDD418C7}" type="presParOf" srcId="{A7EE9944-B490-4004-9C65-FBC8BACD4A50}" destId="{A3D7D472-AC80-44D6-AD54-2D00F3B29951}" srcOrd="1" destOrd="0" presId="urn:microsoft.com/office/officeart/2008/layout/LinedList"/>
    <dgm:cxn modelId="{D24A8359-1F51-40FC-B491-C81F41C663A6}" type="presParOf" srcId="{B9554206-8C31-44F2-B37D-BF7837BDE452}" destId="{3D3C6193-42D6-4663-9A52-0F030AC82FE5}" srcOrd="6" destOrd="0" presId="urn:microsoft.com/office/officeart/2008/layout/LinedList"/>
    <dgm:cxn modelId="{79A68EDD-A13B-40A2-8458-79E6B1E37E07}" type="presParOf" srcId="{B9554206-8C31-44F2-B37D-BF7837BDE452}" destId="{275118FA-55CA-4C86-87FF-5941F7972092}" srcOrd="7" destOrd="0" presId="urn:microsoft.com/office/officeart/2008/layout/LinedList"/>
    <dgm:cxn modelId="{B9115A3C-B8B1-4057-8E5D-BA77496E2F06}" type="presParOf" srcId="{275118FA-55CA-4C86-87FF-5941F7972092}" destId="{35633DD7-4F24-4D24-BEAE-312CD9DE1583}" srcOrd="0" destOrd="0" presId="urn:microsoft.com/office/officeart/2008/layout/LinedList"/>
    <dgm:cxn modelId="{71EE6C35-6A0C-48D7-B8F1-A00973D40305}" type="presParOf" srcId="{275118FA-55CA-4C86-87FF-5941F7972092}" destId="{6DE8029F-AEB3-4B16-B64A-38ED39219880}" srcOrd="1" destOrd="0" presId="urn:microsoft.com/office/officeart/2008/layout/LinedList"/>
    <dgm:cxn modelId="{693948CB-5A48-48E2-B6C7-DCDED7F7FEAA}" type="presParOf" srcId="{B9554206-8C31-44F2-B37D-BF7837BDE452}" destId="{91710020-B53C-4725-9132-CA04F5E635CF}" srcOrd="8" destOrd="0" presId="urn:microsoft.com/office/officeart/2008/layout/LinedList"/>
    <dgm:cxn modelId="{DA0DA0CD-C971-4C25-81B8-A9C9B821B186}" type="presParOf" srcId="{B9554206-8C31-44F2-B37D-BF7837BDE452}" destId="{1AB47E49-F3A2-40DB-8C21-3B51ABFD8F78}" srcOrd="9" destOrd="0" presId="urn:microsoft.com/office/officeart/2008/layout/LinedList"/>
    <dgm:cxn modelId="{83BDD18F-44C5-49BC-9615-40DFF1AEAFB8}" type="presParOf" srcId="{1AB47E49-F3A2-40DB-8C21-3B51ABFD8F78}" destId="{12500518-74B3-4385-813F-088D6CC87C02}" srcOrd="0" destOrd="0" presId="urn:microsoft.com/office/officeart/2008/layout/LinedList"/>
    <dgm:cxn modelId="{5405C42B-3B16-475E-A5FC-BAC8B369DEF1}" type="presParOf" srcId="{1AB47E49-F3A2-40DB-8C21-3B51ABFD8F78}" destId="{655FD1A5-4A36-4BFA-B062-DA989B38EF37}" srcOrd="1" destOrd="0" presId="urn:microsoft.com/office/officeart/2008/layout/LinedList"/>
    <dgm:cxn modelId="{42AC352C-37F3-421B-8B7D-D5832B53EF2B}" type="presParOf" srcId="{B9554206-8C31-44F2-B37D-BF7837BDE452}" destId="{B4F9599C-2476-48A4-BDA7-6B472EDEA06D}" srcOrd="10" destOrd="0" presId="urn:microsoft.com/office/officeart/2008/layout/LinedList"/>
    <dgm:cxn modelId="{8F8ABC4D-CA85-4A53-9F06-EE760E9CA02C}" type="presParOf" srcId="{B9554206-8C31-44F2-B37D-BF7837BDE452}" destId="{20B0F98A-6E90-4EC2-8476-0837A7F5949F}" srcOrd="11" destOrd="0" presId="urn:microsoft.com/office/officeart/2008/layout/LinedList"/>
    <dgm:cxn modelId="{8DD3DE45-F145-4DEF-B058-F60D738313D1}" type="presParOf" srcId="{20B0F98A-6E90-4EC2-8476-0837A7F5949F}" destId="{9481739C-75D4-4171-8CE7-A73788CE71D1}" srcOrd="0" destOrd="0" presId="urn:microsoft.com/office/officeart/2008/layout/LinedList"/>
    <dgm:cxn modelId="{CE8001D7-70D3-460A-9A05-112413D77CEB}" type="presParOf" srcId="{20B0F98A-6E90-4EC2-8476-0837A7F5949F}" destId="{033418EC-B763-4927-86F2-D014338B20D5}" srcOrd="1" destOrd="0" presId="urn:microsoft.com/office/officeart/2008/layout/LinedList"/>
    <dgm:cxn modelId="{7D824D02-5F12-4356-8C0F-9010BB5BD10F}" type="presParOf" srcId="{B9554206-8C31-44F2-B37D-BF7837BDE452}" destId="{42536D92-8020-4ED8-84DD-7851D0DC9638}" srcOrd="12" destOrd="0" presId="urn:microsoft.com/office/officeart/2008/layout/LinedList"/>
    <dgm:cxn modelId="{60725409-649C-428E-89EE-B3046C1CF961}" type="presParOf" srcId="{B9554206-8C31-44F2-B37D-BF7837BDE452}" destId="{ECCB22C3-09E8-4634-A4BB-8F49A2CD3E4B}" srcOrd="13" destOrd="0" presId="urn:microsoft.com/office/officeart/2008/layout/LinedList"/>
    <dgm:cxn modelId="{E7330D83-6FB7-4B3D-84B6-329CDFB1EE35}" type="presParOf" srcId="{ECCB22C3-09E8-4634-A4BB-8F49A2CD3E4B}" destId="{353DFE66-844F-4A61-8066-023FF0B5B185}" srcOrd="0" destOrd="0" presId="urn:microsoft.com/office/officeart/2008/layout/LinedList"/>
    <dgm:cxn modelId="{3669780B-DF5A-4D7A-81B0-957F74030C4F}" type="presParOf" srcId="{ECCB22C3-09E8-4634-A4BB-8F49A2CD3E4B}" destId="{4DE887E7-28D1-4697-8F2C-93EB2FA36F43}" srcOrd="1" destOrd="0" presId="urn:microsoft.com/office/officeart/2008/layout/LinedList"/>
    <dgm:cxn modelId="{1A05C4B4-73D5-42BB-882C-5D1A737BBFFA}" type="presParOf" srcId="{B9554206-8C31-44F2-B37D-BF7837BDE452}" destId="{3A445ED6-B77D-4B08-BB74-E3EA8B9D1914}" srcOrd="14" destOrd="0" presId="urn:microsoft.com/office/officeart/2008/layout/LinedList"/>
    <dgm:cxn modelId="{42477A01-153C-45CA-A07E-3D08DFBA95D4}" type="presParOf" srcId="{B9554206-8C31-44F2-B37D-BF7837BDE452}" destId="{3080F951-2BED-4278-BEAC-FB7EE1D62E3C}" srcOrd="15" destOrd="0" presId="urn:microsoft.com/office/officeart/2008/layout/LinedList"/>
    <dgm:cxn modelId="{F7E69D65-1EFF-4261-8057-3BB3B7540983}" type="presParOf" srcId="{3080F951-2BED-4278-BEAC-FB7EE1D62E3C}" destId="{3F922219-175C-4B6E-8725-8EEA0F5ED992}" srcOrd="0" destOrd="0" presId="urn:microsoft.com/office/officeart/2008/layout/LinedList"/>
    <dgm:cxn modelId="{8C4224D4-83A1-4496-B268-D95A08B29FAE}" type="presParOf" srcId="{3080F951-2BED-4278-BEAC-FB7EE1D62E3C}" destId="{DD6A68A9-16A8-47AF-B459-AF738BB423E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A4093-C86F-4D3B-8064-74B4C69BEC7E}">
      <dsp:nvSpPr>
        <dsp:cNvPr id="0" name=""/>
        <dsp:cNvSpPr/>
      </dsp:nvSpPr>
      <dsp:spPr>
        <a:xfrm>
          <a:off x="0" y="0"/>
          <a:ext cx="8420100" cy="144496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Plant derived methylxanthine</a:t>
          </a:r>
        </a:p>
        <a:p>
          <a:pPr marL="0" lvl="0" indent="0" algn="l" defTabSz="977900">
            <a:lnSpc>
              <a:spcPct val="90000"/>
            </a:lnSpc>
            <a:spcBef>
              <a:spcPct val="0"/>
            </a:spcBef>
            <a:spcAft>
              <a:spcPct val="35000"/>
            </a:spcAft>
            <a:buNone/>
          </a:pPr>
          <a:r>
            <a:rPr lang="en-US" sz="1700" b="0" i="0" kern="1200"/>
            <a:t>Methylxanthines have vasodilatory, anti-inflammatory and immunomodulatory actions.</a:t>
          </a:r>
          <a:endParaRPr lang="en-US" sz="1700" kern="1200"/>
        </a:p>
      </dsp:txBody>
      <dsp:txXfrm>
        <a:off x="42322" y="42322"/>
        <a:ext cx="6860869" cy="1360320"/>
      </dsp:txXfrm>
    </dsp:sp>
    <dsp:sp modelId="{9DF97871-3BDC-4AC3-AEDD-174AF1406581}">
      <dsp:nvSpPr>
        <dsp:cNvPr id="0" name=""/>
        <dsp:cNvSpPr/>
      </dsp:nvSpPr>
      <dsp:spPr>
        <a:xfrm>
          <a:off x="744549" y="1674015"/>
          <a:ext cx="8420100" cy="1444964"/>
        </a:xfrm>
        <a:prstGeom prst="roundRect">
          <a:avLst>
            <a:gd name="adj" fmla="val 10000"/>
          </a:avLst>
        </a:prstGeom>
        <a:solidFill>
          <a:schemeClr val="accent2">
            <a:hueOff val="-1891931"/>
            <a:satOff val="5245"/>
            <a:lumOff val="2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Commonly used for stimulant effects</a:t>
          </a:r>
        </a:p>
        <a:p>
          <a:pPr marL="0" lvl="0" indent="0" algn="l" defTabSz="977900">
            <a:lnSpc>
              <a:spcPct val="90000"/>
            </a:lnSpc>
            <a:spcBef>
              <a:spcPct val="0"/>
            </a:spcBef>
            <a:spcAft>
              <a:spcPct val="35000"/>
            </a:spcAft>
            <a:buNone/>
          </a:pPr>
          <a:r>
            <a:rPr lang="en-US" sz="1700" kern="1200"/>
            <a:t>Marketed as “enhanced energy, concentration, and athletic performance.”</a:t>
          </a:r>
        </a:p>
      </dsp:txBody>
      <dsp:txXfrm>
        <a:off x="786871" y="1716337"/>
        <a:ext cx="6653279" cy="1360320"/>
      </dsp:txXfrm>
    </dsp:sp>
    <dsp:sp modelId="{9E52A112-E50B-48B3-85FD-680C15090D55}">
      <dsp:nvSpPr>
        <dsp:cNvPr id="0" name=""/>
        <dsp:cNvSpPr/>
      </dsp:nvSpPr>
      <dsp:spPr>
        <a:xfrm>
          <a:off x="1485899" y="3371583"/>
          <a:ext cx="8420100" cy="1444964"/>
        </a:xfrm>
        <a:prstGeom prst="roundRect">
          <a:avLst>
            <a:gd name="adj" fmla="val 10000"/>
          </a:avLst>
        </a:prstGeom>
        <a:solidFill>
          <a:schemeClr val="accent2">
            <a:hueOff val="-3783861"/>
            <a:satOff val="10491"/>
            <a:lumOff val="43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Adenosine antagonist</a:t>
          </a:r>
        </a:p>
        <a:p>
          <a:pPr marL="0" lvl="0" indent="0" algn="l" defTabSz="844550">
            <a:lnSpc>
              <a:spcPct val="90000"/>
            </a:lnSpc>
            <a:spcBef>
              <a:spcPct val="0"/>
            </a:spcBef>
            <a:spcAft>
              <a:spcPct val="35000"/>
            </a:spcAft>
            <a:buNone/>
          </a:pPr>
          <a:r>
            <a:rPr lang="en-US" sz="1700" kern="1200"/>
            <a:t>Causes catecholamine release ~&gt; resulting in CNS excitation, peripheral vasodilation, and myocardial stimulation</a:t>
          </a:r>
        </a:p>
      </dsp:txBody>
      <dsp:txXfrm>
        <a:off x="1528221" y="3413905"/>
        <a:ext cx="6653279" cy="1360320"/>
      </dsp:txXfrm>
    </dsp:sp>
    <dsp:sp modelId="{56C5E03B-3DEA-4A01-96BA-0908166A56A4}">
      <dsp:nvSpPr>
        <dsp:cNvPr id="0" name=""/>
        <dsp:cNvSpPr/>
      </dsp:nvSpPr>
      <dsp:spPr>
        <a:xfrm>
          <a:off x="7480873" y="1095764"/>
          <a:ext cx="939226" cy="939226"/>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692199" y="1095764"/>
        <a:ext cx="516574" cy="706768"/>
      </dsp:txXfrm>
    </dsp:sp>
    <dsp:sp modelId="{F7836B27-F0B9-407F-8EDE-3E0C441F73F8}">
      <dsp:nvSpPr>
        <dsp:cNvPr id="0" name=""/>
        <dsp:cNvSpPr/>
      </dsp:nvSpPr>
      <dsp:spPr>
        <a:xfrm>
          <a:off x="8223823" y="2771923"/>
          <a:ext cx="939226" cy="939226"/>
        </a:xfrm>
        <a:prstGeom prst="downArrow">
          <a:avLst>
            <a:gd name="adj1" fmla="val 55000"/>
            <a:gd name="adj2" fmla="val 45000"/>
          </a:avLst>
        </a:prstGeom>
        <a:solidFill>
          <a:schemeClr val="accent2">
            <a:tint val="40000"/>
            <a:alpha val="90000"/>
            <a:hueOff val="-2907556"/>
            <a:satOff val="11127"/>
            <a:lumOff val="1205"/>
            <a:alphaOff val="0"/>
          </a:schemeClr>
        </a:solidFill>
        <a:ln w="19050" cap="rnd" cmpd="sng" algn="ctr">
          <a:solidFill>
            <a:schemeClr val="accent2">
              <a:tint val="40000"/>
              <a:alpha val="90000"/>
              <a:hueOff val="-2907556"/>
              <a:satOff val="11127"/>
              <a:lumOff val="12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435149" y="2771923"/>
        <a:ext cx="516574" cy="706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0A774-1C47-45B7-88E8-C0D8AE5E2026}">
      <dsp:nvSpPr>
        <dsp:cNvPr id="0" name=""/>
        <dsp:cNvSpPr/>
      </dsp:nvSpPr>
      <dsp:spPr>
        <a:xfrm>
          <a:off x="0" y="2342372"/>
          <a:ext cx="9906000" cy="280767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A 20-year-old woman experienced chest pain, coughing, and sweating after dry scooping a pre-workout powder. She was taken to a hospital, where doctors diagnosed her with a mild heart attack. The cause of the heart attack was believed to be the caffeine which was present in the pre-workout powder she ingested. She was admitted to a hospital and treated with blood thinners. Fortunately, she made a full recovery.</a:t>
          </a:r>
        </a:p>
      </dsp:txBody>
      <dsp:txXfrm>
        <a:off x="0" y="2342372"/>
        <a:ext cx="9906000" cy="2807677"/>
      </dsp:txXfrm>
    </dsp:sp>
    <dsp:sp modelId="{8FB511AB-1390-47B7-AE23-1B57A67AFE3C}">
      <dsp:nvSpPr>
        <dsp:cNvPr id="0" name=""/>
        <dsp:cNvSpPr/>
      </dsp:nvSpPr>
      <dsp:spPr>
        <a:xfrm rot="10800000">
          <a:off x="0" y="15"/>
          <a:ext cx="9906000" cy="2382096"/>
        </a:xfrm>
        <a:prstGeom prst="upArrowCallout">
          <a:avLst/>
        </a:prstGeom>
        <a:solidFill>
          <a:schemeClr val="accent2">
            <a:hueOff val="-3783861"/>
            <a:satOff val="10491"/>
            <a:lumOff val="43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a:latin typeface="+mj-lt"/>
            </a:rPr>
            <a:t>THIS REALLY HAPPENED</a:t>
          </a:r>
        </a:p>
      </dsp:txBody>
      <dsp:txXfrm rot="10800000">
        <a:off x="0" y="15"/>
        <a:ext cx="9906000" cy="15478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3492E-8883-487B-B92A-3296933EC6E0}">
      <dsp:nvSpPr>
        <dsp:cNvPr id="0" name=""/>
        <dsp:cNvSpPr/>
      </dsp:nvSpPr>
      <dsp:spPr>
        <a:xfrm>
          <a:off x="0" y="0"/>
          <a:ext cx="6046132"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w="9525" cap="rnd" cmpd="sng" algn="ctr">
          <a:solidFill>
            <a:schemeClr val="accent2">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E8AD1AC0-BA3F-450D-9D7A-1CDAC189B0E9}">
      <dsp:nvSpPr>
        <dsp:cNvPr id="0" name=""/>
        <dsp:cNvSpPr/>
      </dsp:nvSpPr>
      <dsp:spPr>
        <a:xfrm>
          <a:off x="0" y="0"/>
          <a:ext cx="6046132" cy="575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IRRITABILITY</a:t>
          </a:r>
        </a:p>
      </dsp:txBody>
      <dsp:txXfrm>
        <a:off x="0" y="0"/>
        <a:ext cx="6046132" cy="575733"/>
      </dsp:txXfrm>
    </dsp:sp>
    <dsp:sp modelId="{AEB7C556-BEDE-4ED2-B1E7-272B0CAC6CD8}">
      <dsp:nvSpPr>
        <dsp:cNvPr id="0" name=""/>
        <dsp:cNvSpPr/>
      </dsp:nvSpPr>
      <dsp:spPr>
        <a:xfrm>
          <a:off x="0" y="575733"/>
          <a:ext cx="6046132" cy="0"/>
        </a:xfrm>
        <a:prstGeom prst="lin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84000"/>
                <a:lumMod val="84000"/>
              </a:schemeClr>
            </a:gs>
          </a:gsLst>
          <a:lin ang="5400000" scaled="0"/>
        </a:gradFill>
        <a:ln w="9525" cap="rnd" cmpd="sng" algn="ctr">
          <a:solidFill>
            <a:schemeClr val="accent3">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7498D9C4-278F-4E71-B0B2-CFA11F939FE3}">
      <dsp:nvSpPr>
        <dsp:cNvPr id="0" name=""/>
        <dsp:cNvSpPr/>
      </dsp:nvSpPr>
      <dsp:spPr>
        <a:xfrm>
          <a:off x="0" y="575733"/>
          <a:ext cx="6046132" cy="575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JITTERINESS</a:t>
          </a:r>
        </a:p>
      </dsp:txBody>
      <dsp:txXfrm>
        <a:off x="0" y="575733"/>
        <a:ext cx="6046132" cy="575733"/>
      </dsp:txXfrm>
    </dsp:sp>
    <dsp:sp modelId="{5EA3AE6A-C280-48B4-BA94-58B6BCCD7F09}">
      <dsp:nvSpPr>
        <dsp:cNvPr id="0" name=""/>
        <dsp:cNvSpPr/>
      </dsp:nvSpPr>
      <dsp:spPr>
        <a:xfrm>
          <a:off x="0" y="1151466"/>
          <a:ext cx="6046132" cy="0"/>
        </a:xfrm>
        <a:prstGeom prst="lin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84000"/>
                <a:lumMod val="84000"/>
              </a:schemeClr>
            </a:gs>
          </a:gsLst>
          <a:lin ang="5400000" scaled="0"/>
        </a:gradFill>
        <a:ln w="9525" cap="rnd" cmpd="sng" algn="ctr">
          <a:solidFill>
            <a:schemeClr val="accent4">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D16AEDF1-F538-4144-AB81-B9B82B4788DA}">
      <dsp:nvSpPr>
        <dsp:cNvPr id="0" name=""/>
        <dsp:cNvSpPr/>
      </dsp:nvSpPr>
      <dsp:spPr>
        <a:xfrm>
          <a:off x="0" y="1151466"/>
          <a:ext cx="6046132" cy="575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RESTLESSNESS</a:t>
          </a:r>
        </a:p>
      </dsp:txBody>
      <dsp:txXfrm>
        <a:off x="0" y="1151466"/>
        <a:ext cx="6046132" cy="575733"/>
      </dsp:txXfrm>
    </dsp:sp>
    <dsp:sp modelId="{3D3C6193-42D6-4663-9A52-0F030AC82FE5}">
      <dsp:nvSpPr>
        <dsp:cNvPr id="0" name=""/>
        <dsp:cNvSpPr/>
      </dsp:nvSpPr>
      <dsp:spPr>
        <a:xfrm>
          <a:off x="0" y="1727199"/>
          <a:ext cx="6046132" cy="0"/>
        </a:xfrm>
        <a:prstGeom prst="lin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84000"/>
                <a:lumMod val="84000"/>
              </a:schemeClr>
            </a:gs>
          </a:gsLst>
          <a:lin ang="5400000" scaled="0"/>
        </a:gradFill>
        <a:ln w="9525" cap="rnd" cmpd="sng" algn="ctr">
          <a:solidFill>
            <a:schemeClr val="accent5">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35633DD7-4F24-4D24-BEAE-312CD9DE1583}">
      <dsp:nvSpPr>
        <dsp:cNvPr id="0" name=""/>
        <dsp:cNvSpPr/>
      </dsp:nvSpPr>
      <dsp:spPr>
        <a:xfrm>
          <a:off x="0" y="1727199"/>
          <a:ext cx="6046132" cy="575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TACHYCARDIA</a:t>
          </a:r>
        </a:p>
      </dsp:txBody>
      <dsp:txXfrm>
        <a:off x="0" y="1727199"/>
        <a:ext cx="6046132" cy="575733"/>
      </dsp:txXfrm>
    </dsp:sp>
    <dsp:sp modelId="{91710020-B53C-4725-9132-CA04F5E635CF}">
      <dsp:nvSpPr>
        <dsp:cNvPr id="0" name=""/>
        <dsp:cNvSpPr/>
      </dsp:nvSpPr>
      <dsp:spPr>
        <a:xfrm>
          <a:off x="0" y="2302933"/>
          <a:ext cx="6046132" cy="0"/>
        </a:xfrm>
        <a:prstGeom prst="lin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84000"/>
                <a:lumMod val="84000"/>
              </a:schemeClr>
            </a:gs>
          </a:gsLst>
          <a:lin ang="5400000" scaled="0"/>
        </a:gradFill>
        <a:ln w="9525" cap="rnd" cmpd="sng" algn="ctr">
          <a:solidFill>
            <a:schemeClr val="accent6">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12500518-74B3-4385-813F-088D6CC87C02}">
      <dsp:nvSpPr>
        <dsp:cNvPr id="0" name=""/>
        <dsp:cNvSpPr/>
      </dsp:nvSpPr>
      <dsp:spPr>
        <a:xfrm>
          <a:off x="0" y="2302933"/>
          <a:ext cx="6046132" cy="575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REDUCED INTAKE OF FOOD/FLUIDS</a:t>
          </a:r>
        </a:p>
      </dsp:txBody>
      <dsp:txXfrm>
        <a:off x="0" y="2302933"/>
        <a:ext cx="6046132" cy="575733"/>
      </dsp:txXfrm>
    </dsp:sp>
    <dsp:sp modelId="{B4F9599C-2476-48A4-BDA7-6B472EDEA06D}">
      <dsp:nvSpPr>
        <dsp:cNvPr id="0" name=""/>
        <dsp:cNvSpPr/>
      </dsp:nvSpPr>
      <dsp:spPr>
        <a:xfrm>
          <a:off x="0" y="2878666"/>
          <a:ext cx="6046132"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w="9525" cap="rnd" cmpd="sng" algn="ctr">
          <a:solidFill>
            <a:schemeClr val="accent2">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9481739C-75D4-4171-8CE7-A73788CE71D1}">
      <dsp:nvSpPr>
        <dsp:cNvPr id="0" name=""/>
        <dsp:cNvSpPr/>
      </dsp:nvSpPr>
      <dsp:spPr>
        <a:xfrm>
          <a:off x="0" y="2878666"/>
          <a:ext cx="6046132" cy="575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INCREASED URINE OUTPUT</a:t>
          </a:r>
        </a:p>
      </dsp:txBody>
      <dsp:txXfrm>
        <a:off x="0" y="2878666"/>
        <a:ext cx="6046132" cy="575733"/>
      </dsp:txXfrm>
    </dsp:sp>
    <dsp:sp modelId="{42536D92-8020-4ED8-84DD-7851D0DC9638}">
      <dsp:nvSpPr>
        <dsp:cNvPr id="0" name=""/>
        <dsp:cNvSpPr/>
      </dsp:nvSpPr>
      <dsp:spPr>
        <a:xfrm>
          <a:off x="0" y="3454399"/>
          <a:ext cx="6046132" cy="0"/>
        </a:xfrm>
        <a:prstGeom prst="lin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84000"/>
                <a:lumMod val="84000"/>
              </a:schemeClr>
            </a:gs>
          </a:gsLst>
          <a:lin ang="5400000" scaled="0"/>
        </a:gradFill>
        <a:ln w="9525" cap="rnd" cmpd="sng" algn="ctr">
          <a:solidFill>
            <a:schemeClr val="accent3">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353DFE66-844F-4A61-8066-023FF0B5B185}">
      <dsp:nvSpPr>
        <dsp:cNvPr id="0" name=""/>
        <dsp:cNvSpPr/>
      </dsp:nvSpPr>
      <dsp:spPr>
        <a:xfrm>
          <a:off x="0" y="3454399"/>
          <a:ext cx="6046132" cy="575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FLUSHING OF THE SKIN</a:t>
          </a:r>
        </a:p>
      </dsp:txBody>
      <dsp:txXfrm>
        <a:off x="0" y="3454399"/>
        <a:ext cx="6046132" cy="575733"/>
      </dsp:txXfrm>
    </dsp:sp>
    <dsp:sp modelId="{3A445ED6-B77D-4B08-BB74-E3EA8B9D1914}">
      <dsp:nvSpPr>
        <dsp:cNvPr id="0" name=""/>
        <dsp:cNvSpPr/>
      </dsp:nvSpPr>
      <dsp:spPr>
        <a:xfrm>
          <a:off x="0" y="4030132"/>
          <a:ext cx="6046132" cy="0"/>
        </a:xfrm>
        <a:prstGeom prst="lin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84000"/>
                <a:lumMod val="84000"/>
              </a:schemeClr>
            </a:gs>
          </a:gsLst>
          <a:lin ang="5400000" scaled="0"/>
        </a:gradFill>
        <a:ln w="9525" cap="rnd" cmpd="sng" algn="ctr">
          <a:solidFill>
            <a:schemeClr val="accent4">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3F922219-175C-4B6E-8725-8EEA0F5ED992}">
      <dsp:nvSpPr>
        <dsp:cNvPr id="0" name=""/>
        <dsp:cNvSpPr/>
      </dsp:nvSpPr>
      <dsp:spPr>
        <a:xfrm>
          <a:off x="0" y="4030132"/>
          <a:ext cx="6046132" cy="575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HYPERGLYCEMIA</a:t>
          </a:r>
        </a:p>
        <a:p>
          <a:pPr marL="0" lvl="0" indent="0" algn="l" defTabSz="1066800">
            <a:lnSpc>
              <a:spcPct val="90000"/>
            </a:lnSpc>
            <a:spcBef>
              <a:spcPct val="0"/>
            </a:spcBef>
            <a:spcAft>
              <a:spcPct val="35000"/>
            </a:spcAft>
            <a:buNone/>
          </a:pPr>
          <a:endParaRPr lang="en-US" sz="2400" kern="1200"/>
        </a:p>
      </dsp:txBody>
      <dsp:txXfrm>
        <a:off x="0" y="4030132"/>
        <a:ext cx="6046132" cy="57573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C40FD4-49E5-45F4-9F5F-D127674F3B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97B86CE-7533-4591-A533-3B285CBFBD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42818B-C764-43FB-9100-6BE58FDE1954}" type="datetimeFigureOut">
              <a:rPr lang="en-US" smtClean="0"/>
              <a:t>5/3/2024</a:t>
            </a:fld>
            <a:endParaRPr lang="en-US"/>
          </a:p>
        </p:txBody>
      </p:sp>
      <p:sp>
        <p:nvSpPr>
          <p:cNvPr id="4" name="Footer Placeholder 3">
            <a:extLst>
              <a:ext uri="{FF2B5EF4-FFF2-40B4-BE49-F238E27FC236}">
                <a16:creationId xmlns:a16="http://schemas.microsoft.com/office/drawing/2014/main" id="{6697BB4A-C2FA-48DD-9F31-664DF2C9F7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40AB79-C081-43E8-B49C-BA9D38FCF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5F1E10-4074-4DC3-8E35-9146BD1FD828}" type="slidenum">
              <a:rPr lang="en-US" smtClean="0"/>
              <a:t>‹#›</a:t>
            </a:fld>
            <a:endParaRPr lang="en-US"/>
          </a:p>
        </p:txBody>
      </p:sp>
    </p:spTree>
    <p:extLst>
      <p:ext uri="{BB962C8B-B14F-4D97-AF65-F5344CB8AC3E}">
        <p14:creationId xmlns:p14="http://schemas.microsoft.com/office/powerpoint/2010/main" val="2988812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0BC4BE-0D73-E240-8B38-104FAC465A91}" type="datetimeFigureOut">
              <a:rPr lang="en-US" smtClean="0"/>
              <a:t>5/3/2024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C15C5-0688-5345-99FC-721E08AD15D5}" type="slidenum">
              <a:rPr lang="en-US" smtClean="0"/>
              <a:t>‹#›</a:t>
            </a:fld>
            <a:endParaRPr lang="en-US"/>
          </a:p>
        </p:txBody>
      </p:sp>
    </p:spTree>
    <p:extLst>
      <p:ext uri="{BB962C8B-B14F-4D97-AF65-F5344CB8AC3E}">
        <p14:creationId xmlns:p14="http://schemas.microsoft.com/office/powerpoint/2010/main" val="42768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8C15C5-0688-5345-99FC-721E08AD15D5}" type="slidenum">
              <a:rPr lang="en-US" smtClean="0"/>
              <a:t>2</a:t>
            </a:fld>
            <a:endParaRPr lang="en-US"/>
          </a:p>
        </p:txBody>
      </p:sp>
    </p:spTree>
    <p:extLst>
      <p:ext uri="{BB962C8B-B14F-4D97-AF65-F5344CB8AC3E}">
        <p14:creationId xmlns:p14="http://schemas.microsoft.com/office/powerpoint/2010/main" val="3121035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7880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83002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634520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97400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38416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15835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11363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68175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656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8565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287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1396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5/3/2024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596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5/3/2024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26638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0197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0187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5/3/2024</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8938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5/3/2024</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249767075"/>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s://www.changelabsolutions.org/sites/default/files/EnergyDrinkMini-CaseStudies_2012_1.pdf" TargetMode="External"/><Relationship Id="rId3" Type="http://schemas.openxmlformats.org/officeDocument/2006/relationships/hyperlink" Target="https://online-lexi-com.eu1.proxy.openathens.net/lco/action/doc/retrieve/docid/lexier/1304741?cesid=4fzLwlCNyNu&amp;searchUrl=%2Flco%2Faction%2Fsearch%3Fq%3DCaffeine%26t%3Dname%26acs%3Dfalse%26acq%3DCaffeine#sas" TargetMode="External"/><Relationship Id="rId7" Type="http://schemas.openxmlformats.org/officeDocument/2006/relationships/hyperlink" Target="https://www.reddit.com/r/safe_food/comments/15p53vp/guide_to_energy_drink_contents/" TargetMode="External"/><Relationship Id="rId12" Type="http://schemas.openxmlformats.org/officeDocument/2006/relationships/hyperlink" Target="https://schoolnutrition.extension.illinois.edu/" TargetMode="External"/><Relationship Id="rId2" Type="http://schemas.openxmlformats.org/officeDocument/2006/relationships/hyperlink" Target="https://online-lexi-com.eu1.proxy.openathens.net/lco/action/doc/retrieve/docid/patch_f/6497?cesid=6McRBdoXbQw&amp;searchUrl=%2Flco%2Faction%2Fsearch%3Fq%3Dcaffeine%26t%3Dname%26acs%3Dtrue%26acq%3DCaffeine" TargetMode="External"/><Relationship Id="rId1" Type="http://schemas.openxmlformats.org/officeDocument/2006/relationships/slideLayout" Target="../slideLayouts/slideLayout2.xml"/><Relationship Id="rId6" Type="http://schemas.openxmlformats.org/officeDocument/2006/relationships/hyperlink" Target="https://www.tasteofhome.com/collection/caffeinated-drinks/" TargetMode="External"/><Relationship Id="rId11" Type="http://schemas.openxmlformats.org/officeDocument/2006/relationships/hyperlink" Target="https://www.mayoclinichealthsystem.org/hometown-health/speaking-of-health/what-are-hidden-sources-of-caffeine" TargetMode="External"/><Relationship Id="rId5" Type="http://schemas.openxmlformats.org/officeDocument/2006/relationships/hyperlink" Target="https://www.quora.com/How-much-caffeine-does-a-12-Fl-Oz-Diet-Dr-Pepper-have" TargetMode="External"/><Relationship Id="rId10" Type="http://schemas.openxmlformats.org/officeDocument/2006/relationships/hyperlink" Target="https://www.poison.org/articles/dry-scooping-can-be-life-threatening" TargetMode="External"/><Relationship Id="rId4" Type="http://schemas.openxmlformats.org/officeDocument/2006/relationships/hyperlink" Target="http://gptoxapp01/micromedex2/librian/cs" TargetMode="External"/><Relationship Id="rId9" Type="http://schemas.openxmlformats.org/officeDocument/2006/relationships/hyperlink" Target="https://www.nccih.nih.gov/health/energy-drink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with a skull and crossbones&#10;&#10;Description automatically generated">
            <a:extLst>
              <a:ext uri="{FF2B5EF4-FFF2-40B4-BE49-F238E27FC236}">
                <a16:creationId xmlns:a16="http://schemas.microsoft.com/office/drawing/2014/main" id="{3A099509-83F4-CAFD-9C4D-071A8C921638}"/>
              </a:ext>
            </a:extLst>
          </p:cNvPr>
          <p:cNvPicPr>
            <a:picLocks noChangeAspect="1"/>
          </p:cNvPicPr>
          <p:nvPr/>
        </p:nvPicPr>
        <p:blipFill>
          <a:blip r:embed="rId2"/>
          <a:stretch>
            <a:fillRect/>
          </a:stretch>
        </p:blipFill>
        <p:spPr>
          <a:xfrm>
            <a:off x="643467" y="1629664"/>
            <a:ext cx="10905066" cy="3598671"/>
          </a:xfrm>
          <a:prstGeom prst="rect">
            <a:avLst/>
          </a:prstGeom>
        </p:spPr>
      </p:pic>
      <p:sp>
        <p:nvSpPr>
          <p:cNvPr id="4" name="TextBox 3">
            <a:extLst>
              <a:ext uri="{FF2B5EF4-FFF2-40B4-BE49-F238E27FC236}">
                <a16:creationId xmlns:a16="http://schemas.microsoft.com/office/drawing/2014/main" id="{BCD8B1E7-18FF-42F9-79F9-5D5DE3D85EC2}"/>
              </a:ext>
            </a:extLst>
          </p:cNvPr>
          <p:cNvSpPr txBox="1"/>
          <p:nvPr/>
        </p:nvSpPr>
        <p:spPr>
          <a:xfrm>
            <a:off x="477012" y="5228335"/>
            <a:ext cx="11237976" cy="830997"/>
          </a:xfrm>
          <a:prstGeom prst="rect">
            <a:avLst/>
          </a:prstGeom>
          <a:noFill/>
        </p:spPr>
        <p:txBody>
          <a:bodyPr wrap="square" rtlCol="0">
            <a:spAutoFit/>
          </a:bodyPr>
          <a:lstStyle/>
          <a:p>
            <a:pPr algn="ctr"/>
            <a:r>
              <a:rPr lang="en-US" sz="2400">
                <a:solidFill>
                  <a:srgbClr val="C00000"/>
                </a:solidFill>
              </a:rPr>
              <a:t>Jen Rohda, RN</a:t>
            </a:r>
          </a:p>
          <a:p>
            <a:pPr algn="ctr"/>
            <a:r>
              <a:rPr lang="en-US" sz="2400">
                <a:solidFill>
                  <a:srgbClr val="C00000"/>
                </a:solidFill>
              </a:rPr>
              <a:t>Certified Specialist in Poison Information</a:t>
            </a:r>
          </a:p>
        </p:txBody>
      </p:sp>
    </p:spTree>
    <p:extLst>
      <p:ext uri="{BB962C8B-B14F-4D97-AF65-F5344CB8AC3E}">
        <p14:creationId xmlns:p14="http://schemas.microsoft.com/office/powerpoint/2010/main" val="332215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CE00E2E-E403-58D2-4139-ED3D464AC54F}"/>
              </a:ext>
            </a:extLst>
          </p:cNvPr>
          <p:cNvPicPr>
            <a:picLocks noGrp="1" noChangeAspect="1"/>
          </p:cNvPicPr>
          <p:nvPr>
            <p:ph idx="1"/>
          </p:nvPr>
        </p:nvPicPr>
        <p:blipFill>
          <a:blip r:embed="rId2"/>
          <a:stretch>
            <a:fillRect/>
          </a:stretch>
        </p:blipFill>
        <p:spPr>
          <a:xfrm>
            <a:off x="2893671" y="1"/>
            <a:ext cx="6088283" cy="6724890"/>
          </a:xfrm>
          <a:prstGeom prst="rect">
            <a:avLst/>
          </a:prstGeom>
        </p:spPr>
      </p:pic>
    </p:spTree>
    <p:extLst>
      <p:ext uri="{BB962C8B-B14F-4D97-AF65-F5344CB8AC3E}">
        <p14:creationId xmlns:p14="http://schemas.microsoft.com/office/powerpoint/2010/main" val="3216176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4E36EB-6C18-0432-C8C6-638FAF32A654}"/>
              </a:ext>
            </a:extLst>
          </p:cNvPr>
          <p:cNvSpPr txBox="1"/>
          <p:nvPr/>
        </p:nvSpPr>
        <p:spPr>
          <a:xfrm>
            <a:off x="209007" y="0"/>
            <a:ext cx="11982994" cy="5386090"/>
          </a:xfrm>
          <a:prstGeom prst="rect">
            <a:avLst/>
          </a:prstGeom>
          <a:noFill/>
        </p:spPr>
        <p:txBody>
          <a:bodyPr wrap="square" lIns="91440" tIns="45720" rIns="91440" bIns="45720" rtlCol="0" anchor="t">
            <a:spAutoFit/>
          </a:bodyPr>
          <a:lstStyle/>
          <a:p>
            <a:r>
              <a:rPr lang="en-US" sz="4000" b="1" i="0" dirty="0">
                <a:solidFill>
                  <a:schemeClr val="accent5">
                    <a:lumMod val="60000"/>
                    <a:lumOff val="40000"/>
                  </a:schemeClr>
                </a:solidFill>
                <a:effectLst/>
                <a:latin typeface="+mj-lt"/>
              </a:rPr>
              <a:t>SOME COMMON ADDITIVES THAT CONTAIN CAFFEINE </a:t>
            </a:r>
            <a:r>
              <a:rPr lang="en-US" sz="4000" b="1" dirty="0">
                <a:solidFill>
                  <a:schemeClr val="accent5">
                    <a:lumMod val="60000"/>
                    <a:lumOff val="40000"/>
                  </a:schemeClr>
                </a:solidFill>
                <a:latin typeface="+mj-lt"/>
              </a:rPr>
              <a:t>OR CONTRIBUTE TO ITS EFFECTS</a:t>
            </a:r>
            <a:r>
              <a:rPr lang="en-US" sz="4000" b="1" i="0" dirty="0">
                <a:solidFill>
                  <a:schemeClr val="accent5">
                    <a:lumMod val="60000"/>
                    <a:lumOff val="40000"/>
                  </a:schemeClr>
                </a:solidFill>
                <a:effectLst/>
                <a:latin typeface="+mj-lt"/>
              </a:rPr>
              <a:t>:</a:t>
            </a:r>
          </a:p>
          <a:p>
            <a:pPr algn="l"/>
            <a:endParaRPr lang="en-US" sz="4000" b="0" i="0">
              <a:solidFill>
                <a:schemeClr val="accent1"/>
              </a:solidFill>
              <a:effectLst/>
            </a:endParaRPr>
          </a:p>
          <a:p>
            <a:pPr algn="l">
              <a:buFont typeface="Arial" panose="020B0604020202020204" pitchFamily="34" charset="0"/>
              <a:buChar char="•"/>
            </a:pPr>
            <a:r>
              <a:rPr lang="en-US" sz="3200" b="0" i="0" dirty="0">
                <a:solidFill>
                  <a:schemeClr val="accent1"/>
                </a:solidFill>
                <a:effectLst/>
              </a:rPr>
              <a:t>CHOLINE</a:t>
            </a:r>
          </a:p>
          <a:p>
            <a:pPr algn="l">
              <a:buFont typeface="Arial" panose="020B0604020202020204" pitchFamily="34" charset="0"/>
              <a:buChar char="•"/>
            </a:pPr>
            <a:r>
              <a:rPr lang="en-US" sz="3200" dirty="0">
                <a:solidFill>
                  <a:schemeClr val="accent1"/>
                </a:solidFill>
              </a:rPr>
              <a:t>GINSENG	</a:t>
            </a:r>
          </a:p>
          <a:p>
            <a:pPr algn="l">
              <a:buFont typeface="Arial" panose="020B0604020202020204" pitchFamily="34" charset="0"/>
              <a:buChar char="•"/>
            </a:pPr>
            <a:r>
              <a:rPr lang="en-US" sz="3200" b="0" i="0" dirty="0">
                <a:solidFill>
                  <a:schemeClr val="accent1"/>
                </a:solidFill>
                <a:effectLst/>
              </a:rPr>
              <a:t>GLUCURONOLACTONE</a:t>
            </a:r>
          </a:p>
          <a:p>
            <a:pPr algn="l">
              <a:buFont typeface="Arial" panose="020B0604020202020204" pitchFamily="34" charset="0"/>
              <a:buChar char="•"/>
            </a:pPr>
            <a:r>
              <a:rPr lang="en-US" sz="3200" b="0" i="0" dirty="0">
                <a:solidFill>
                  <a:schemeClr val="accent1"/>
                </a:solidFill>
                <a:effectLst/>
              </a:rPr>
              <a:t>GUARANA</a:t>
            </a:r>
          </a:p>
          <a:p>
            <a:pPr algn="l">
              <a:buFont typeface="Arial" panose="020B0604020202020204" pitchFamily="34" charset="0"/>
              <a:buChar char="•"/>
            </a:pPr>
            <a:r>
              <a:rPr lang="en-US" sz="3200" b="0" i="0" dirty="0">
                <a:solidFill>
                  <a:schemeClr val="accent1"/>
                </a:solidFill>
                <a:effectLst/>
              </a:rPr>
              <a:t>INOSOL</a:t>
            </a:r>
          </a:p>
          <a:p>
            <a:pPr>
              <a:buFont typeface="Arial" panose="020B0604020202020204" pitchFamily="34" charset="0"/>
              <a:buChar char="•"/>
            </a:pPr>
            <a:r>
              <a:rPr lang="en-US" sz="3200" b="0" i="0" dirty="0">
                <a:solidFill>
                  <a:schemeClr val="accent1"/>
                </a:solidFill>
                <a:effectLst/>
              </a:rPr>
              <a:t>KOLA NUT</a:t>
            </a:r>
            <a:r>
              <a:rPr lang="en-US" sz="3200" dirty="0">
                <a:solidFill>
                  <a:schemeClr val="accent1"/>
                </a:solidFill>
              </a:rPr>
              <a:t> </a:t>
            </a:r>
          </a:p>
          <a:p>
            <a:pPr algn="l">
              <a:buFont typeface="Arial" panose="020B0604020202020204" pitchFamily="34" charset="0"/>
              <a:buChar char="•"/>
            </a:pPr>
            <a:r>
              <a:rPr lang="en-US" sz="3200" b="0" i="0" dirty="0">
                <a:solidFill>
                  <a:schemeClr val="accent1"/>
                </a:solidFill>
                <a:effectLst/>
              </a:rPr>
              <a:t>MALIC ACID</a:t>
            </a:r>
            <a:r>
              <a:rPr lang="en-US" sz="3200" dirty="0">
                <a:solidFill>
                  <a:schemeClr val="accent1"/>
                </a:solidFill>
              </a:rPr>
              <a:t> </a:t>
            </a:r>
            <a:endParaRPr lang="en-US" sz="3200" b="0" i="0" dirty="0">
              <a:solidFill>
                <a:schemeClr val="accent1"/>
              </a:solidFill>
              <a:effectLst/>
            </a:endParaRPr>
          </a:p>
        </p:txBody>
      </p:sp>
      <p:sp>
        <p:nvSpPr>
          <p:cNvPr id="6" name="TextBox 5">
            <a:extLst>
              <a:ext uri="{FF2B5EF4-FFF2-40B4-BE49-F238E27FC236}">
                <a16:creationId xmlns:a16="http://schemas.microsoft.com/office/drawing/2014/main" id="{9B5D8CCC-37E3-721A-8A3C-074F003B2944}"/>
              </a:ext>
            </a:extLst>
          </p:cNvPr>
          <p:cNvSpPr txBox="1"/>
          <p:nvPr/>
        </p:nvSpPr>
        <p:spPr>
          <a:xfrm flipH="1">
            <a:off x="6141719" y="1346200"/>
            <a:ext cx="5724216" cy="4308872"/>
          </a:xfrm>
          <a:prstGeom prst="rect">
            <a:avLst/>
          </a:prstGeom>
          <a:noFill/>
        </p:spPr>
        <p:txBody>
          <a:bodyPr wrap="square" lIns="91440" tIns="45720" rIns="91440" bIns="45720" rtlCol="0" anchor="t">
            <a:spAutoFit/>
          </a:bodyPr>
          <a:lstStyle/>
          <a:p>
            <a:pPr algn="ctr">
              <a:buFont typeface="Arial" panose="020B0604020202020204" pitchFamily="34" charset="0"/>
              <a:buChar char="•"/>
            </a:pPr>
            <a:endParaRPr lang="en-US" sz="3200">
              <a:solidFill>
                <a:schemeClr val="accent1"/>
              </a:solidFill>
            </a:endParaRPr>
          </a:p>
          <a:p>
            <a:pPr>
              <a:buFont typeface="Arial" panose="020B0604020202020204" pitchFamily="34" charset="0"/>
              <a:buChar char="•"/>
            </a:pPr>
            <a:r>
              <a:rPr lang="en-US" sz="3200" dirty="0">
                <a:solidFill>
                  <a:schemeClr val="accent1"/>
                </a:solidFill>
              </a:rPr>
              <a:t>MALTODEXTRIN</a:t>
            </a:r>
            <a:endParaRPr lang="en-US" dirty="0">
              <a:solidFill>
                <a:schemeClr val="accent1"/>
              </a:solidFill>
            </a:endParaRPr>
          </a:p>
          <a:p>
            <a:pPr>
              <a:buFont typeface="Arial" panose="020B0604020202020204" pitchFamily="34" charset="0"/>
              <a:buChar char="•"/>
            </a:pPr>
            <a:r>
              <a:rPr lang="en-US" sz="3200" dirty="0">
                <a:solidFill>
                  <a:schemeClr val="accent1"/>
                </a:solidFill>
              </a:rPr>
              <a:t>NIACIN</a:t>
            </a:r>
          </a:p>
          <a:p>
            <a:pPr>
              <a:buFont typeface="Arial" panose="020B0604020202020204" pitchFamily="34" charset="0"/>
              <a:buChar char="•"/>
            </a:pPr>
            <a:r>
              <a:rPr lang="en-US" sz="3200" dirty="0">
                <a:solidFill>
                  <a:schemeClr val="accent1"/>
                </a:solidFill>
              </a:rPr>
              <a:t>PANTOTHENIC ACID</a:t>
            </a:r>
          </a:p>
          <a:p>
            <a:pPr>
              <a:buFont typeface="Arial" panose="020B0604020202020204" pitchFamily="34" charset="0"/>
              <a:buChar char="•"/>
            </a:pPr>
            <a:r>
              <a:rPr lang="en-US" sz="3200" dirty="0">
                <a:solidFill>
                  <a:schemeClr val="accent1"/>
                </a:solidFill>
              </a:rPr>
              <a:t>TAURINE</a:t>
            </a:r>
          </a:p>
          <a:p>
            <a:pPr>
              <a:buFont typeface="Arial" panose="020B0604020202020204" pitchFamily="34" charset="0"/>
              <a:buChar char="•"/>
            </a:pPr>
            <a:r>
              <a:rPr lang="en-US" sz="3200" dirty="0">
                <a:solidFill>
                  <a:schemeClr val="accent1"/>
                </a:solidFill>
              </a:rPr>
              <a:t>THEANINE</a:t>
            </a:r>
          </a:p>
          <a:p>
            <a:pPr>
              <a:buFont typeface="Arial" panose="020B0604020202020204" pitchFamily="34" charset="0"/>
              <a:buChar char="•"/>
            </a:pPr>
            <a:r>
              <a:rPr lang="en-US" sz="3200" dirty="0">
                <a:solidFill>
                  <a:schemeClr val="accent1"/>
                </a:solidFill>
              </a:rPr>
              <a:t>TYROSINE</a:t>
            </a:r>
          </a:p>
          <a:p>
            <a:pPr>
              <a:buFont typeface="Arial" panose="020B0604020202020204" pitchFamily="34" charset="0"/>
              <a:buChar char="•"/>
            </a:pPr>
            <a:r>
              <a:rPr lang="en-US" sz="3200" dirty="0">
                <a:solidFill>
                  <a:schemeClr val="accent1"/>
                </a:solidFill>
              </a:rPr>
              <a:t>YERBA MATE</a:t>
            </a:r>
          </a:p>
          <a:p>
            <a:endParaRPr lang="en-US"/>
          </a:p>
        </p:txBody>
      </p:sp>
    </p:spTree>
    <p:extLst>
      <p:ext uri="{BB962C8B-B14F-4D97-AF65-F5344CB8AC3E}">
        <p14:creationId xmlns:p14="http://schemas.microsoft.com/office/powerpoint/2010/main" val="2568889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CED24-BFB0-A5D3-85B8-1E9EFF7DA58D}"/>
              </a:ext>
            </a:extLst>
          </p:cNvPr>
          <p:cNvSpPr>
            <a:spLocks noGrp="1"/>
          </p:cNvSpPr>
          <p:nvPr>
            <p:ph type="title"/>
          </p:nvPr>
        </p:nvSpPr>
        <p:spPr>
          <a:xfrm>
            <a:off x="677334" y="609599"/>
            <a:ext cx="3843375" cy="5545667"/>
          </a:xfrm>
        </p:spPr>
        <p:txBody>
          <a:bodyPr anchor="ctr">
            <a:normAutofit/>
          </a:bodyPr>
          <a:lstStyle/>
          <a:p>
            <a:r>
              <a:rPr lang="en-US" sz="4400">
                <a:solidFill>
                  <a:schemeClr val="accent1">
                    <a:lumMod val="60000"/>
                    <a:lumOff val="40000"/>
                  </a:schemeClr>
                </a:solidFill>
              </a:rPr>
              <a:t>Other Caffeine Sources:</a:t>
            </a:r>
          </a:p>
        </p:txBody>
      </p:sp>
      <p:sp>
        <p:nvSpPr>
          <p:cNvPr id="3" name="Content Placeholder 2">
            <a:extLst>
              <a:ext uri="{FF2B5EF4-FFF2-40B4-BE49-F238E27FC236}">
                <a16:creationId xmlns:a16="http://schemas.microsoft.com/office/drawing/2014/main" id="{4A61F8A6-3C64-1023-8061-25D951E3691B}"/>
              </a:ext>
            </a:extLst>
          </p:cNvPr>
          <p:cNvSpPr>
            <a:spLocks noGrp="1"/>
          </p:cNvSpPr>
          <p:nvPr>
            <p:ph idx="1"/>
          </p:nvPr>
        </p:nvSpPr>
        <p:spPr>
          <a:xfrm>
            <a:off x="4316819" y="609600"/>
            <a:ext cx="7310561" cy="5545667"/>
          </a:xfrm>
        </p:spPr>
        <p:txBody>
          <a:bodyPr anchor="ctr">
            <a:normAutofit/>
          </a:bodyPr>
          <a:lstStyle/>
          <a:p>
            <a:pPr marL="0" indent="0">
              <a:buNone/>
            </a:pPr>
            <a:r>
              <a:rPr lang="en-US" sz="2400"/>
              <a:t>Caffeine can be found in many over-the-counter preparations  </a:t>
            </a:r>
          </a:p>
          <a:p>
            <a:pPr lvl="1"/>
            <a:r>
              <a:rPr lang="en-US" sz="2400"/>
              <a:t>appetite suppressants </a:t>
            </a:r>
          </a:p>
          <a:p>
            <a:pPr lvl="1"/>
            <a:r>
              <a:rPr lang="en-US" sz="2400"/>
              <a:t>stimulants </a:t>
            </a:r>
          </a:p>
          <a:p>
            <a:pPr lvl="1"/>
            <a:r>
              <a:rPr lang="en-US" sz="2400"/>
              <a:t>exercise supplements </a:t>
            </a:r>
          </a:p>
          <a:p>
            <a:pPr lvl="1"/>
            <a:r>
              <a:rPr lang="en-US" sz="2400"/>
              <a:t>decongestants </a:t>
            </a:r>
          </a:p>
          <a:p>
            <a:pPr lvl="1"/>
            <a:r>
              <a:rPr lang="en-US" sz="2400"/>
              <a:t>bronchodilators</a:t>
            </a:r>
          </a:p>
          <a:p>
            <a:pPr lvl="1"/>
            <a:r>
              <a:rPr lang="en-US" sz="2400"/>
              <a:t>mental stimulants</a:t>
            </a:r>
          </a:p>
        </p:txBody>
      </p:sp>
    </p:spTree>
    <p:extLst>
      <p:ext uri="{BB962C8B-B14F-4D97-AF65-F5344CB8AC3E}">
        <p14:creationId xmlns:p14="http://schemas.microsoft.com/office/powerpoint/2010/main" val="2625270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307671F4-16C3-D966-C5C9-F0507A36FADA}"/>
              </a:ext>
            </a:extLst>
          </p:cNvPr>
          <p:cNvSpPr txBox="1"/>
          <p:nvPr/>
        </p:nvSpPr>
        <p:spPr>
          <a:xfrm>
            <a:off x="1141413" y="2270839"/>
            <a:ext cx="9905998" cy="4407753"/>
          </a:xfrm>
          <a:prstGeom prst="rect">
            <a:avLst/>
          </a:prstGeom>
        </p:spPr>
        <p:txBody>
          <a:bodyPr vert="horz" lIns="91440" tIns="45720" rIns="91440" bIns="45720" rtlCol="0" anchor="ctr">
            <a:normAutofit/>
          </a:bodyPr>
          <a:lstStyle/>
          <a:p>
            <a:pPr>
              <a:spcBef>
                <a:spcPct val="20000"/>
              </a:spcBef>
              <a:spcAft>
                <a:spcPts val="600"/>
              </a:spcAft>
              <a:buClr>
                <a:schemeClr val="tx1"/>
              </a:buClr>
              <a:buSzPct val="100000"/>
            </a:pPr>
            <a:r>
              <a:rPr lang="en-US" sz="2400" cap="small">
                <a:effectLst>
                  <a:glow rad="38100">
                    <a:schemeClr val="bg1">
                      <a:lumMod val="50000"/>
                      <a:lumOff val="50000"/>
                      <a:alpha val="20000"/>
                    </a:schemeClr>
                  </a:glow>
                  <a:outerShdw blurRad="44450" dist="12700" dir="13860000" algn="tl" rotWithShape="0">
                    <a:srgbClr val="000000">
                      <a:alpha val="20000"/>
                    </a:srgbClr>
                  </a:outerShdw>
                </a:effectLst>
              </a:rPr>
              <a:t>Dry Scooping – dangerous trend in consumption of pre-work out powders</a:t>
            </a:r>
          </a:p>
          <a:p>
            <a:pPr>
              <a:spcBef>
                <a:spcPct val="20000"/>
              </a:spcBef>
              <a:spcAft>
                <a:spcPts val="600"/>
              </a:spcAft>
              <a:buClr>
                <a:schemeClr val="tx1"/>
              </a:buClr>
              <a:buSzPct val="100000"/>
              <a:buFont typeface="Arial"/>
              <a:buChar char="•"/>
            </a:pPr>
            <a:r>
              <a:rPr lang="en-US" sz="2400" cap="small">
                <a:effectLst>
                  <a:glow rad="38100">
                    <a:schemeClr val="bg1">
                      <a:lumMod val="50000"/>
                      <a:lumOff val="50000"/>
                      <a:alpha val="20000"/>
                    </a:schemeClr>
                  </a:glow>
                  <a:outerShdw blurRad="44450" dist="12700" dir="13860000" algn="tl" rotWithShape="0">
                    <a:srgbClr val="000000">
                      <a:alpha val="20000"/>
                    </a:srgbClr>
                  </a:outerShdw>
                </a:effectLst>
              </a:rPr>
              <a:t>Dry scooping has become popular thanks to social media trends. </a:t>
            </a:r>
          </a:p>
          <a:p>
            <a:pPr>
              <a:spcBef>
                <a:spcPct val="20000"/>
              </a:spcBef>
              <a:spcAft>
                <a:spcPts val="600"/>
              </a:spcAft>
              <a:buClr>
                <a:schemeClr val="tx1"/>
              </a:buClr>
              <a:buSzPct val="100000"/>
              <a:buFont typeface="Arial"/>
              <a:buChar char="•"/>
            </a:pPr>
            <a:r>
              <a:rPr lang="en-US" sz="2400" cap="small">
                <a:effectLst>
                  <a:glow rad="38100">
                    <a:schemeClr val="bg1">
                      <a:lumMod val="50000"/>
                      <a:lumOff val="50000"/>
                      <a:alpha val="20000"/>
                    </a:schemeClr>
                  </a:glow>
                  <a:outerShdw blurRad="44450" dist="12700" dir="13860000" algn="tl" rotWithShape="0">
                    <a:srgbClr val="000000">
                      <a:alpha val="20000"/>
                    </a:srgbClr>
                  </a:outerShdw>
                </a:effectLst>
              </a:rPr>
              <a:t>Pre-workout powders are a caffeine and stimulant based supplement, used before a workout to provide more “energy” for an enhanced work-out. They are intended to be added to a predetermined amount of water as directed on the label. It is supposed to be diluted to help the body absorb the supplements at a moderate pace. </a:t>
            </a:r>
          </a:p>
          <a:p>
            <a:pPr>
              <a:spcBef>
                <a:spcPct val="20000"/>
              </a:spcBef>
              <a:spcAft>
                <a:spcPts val="600"/>
              </a:spcAft>
              <a:buClr>
                <a:schemeClr val="tx1"/>
              </a:buClr>
              <a:buSzPct val="100000"/>
              <a:buFont typeface="Arial"/>
              <a:buChar char="•"/>
            </a:pPr>
            <a:r>
              <a:rPr lang="en-US" sz="2400" cap="small">
                <a:effectLst>
                  <a:glow rad="38100">
                    <a:schemeClr val="bg1">
                      <a:lumMod val="50000"/>
                      <a:lumOff val="50000"/>
                      <a:alpha val="20000"/>
                    </a:schemeClr>
                  </a:glow>
                  <a:outerShdw blurRad="44450" dist="12700" dir="13860000" algn="tl" rotWithShape="0">
                    <a:srgbClr val="000000">
                      <a:alpha val="20000"/>
                    </a:srgbClr>
                  </a:outerShdw>
                </a:effectLst>
              </a:rPr>
              <a:t>Dry scooping increases the absorption rate and flood the body with caffeine. </a:t>
            </a:r>
          </a:p>
        </p:txBody>
      </p:sp>
      <p:sp>
        <p:nvSpPr>
          <p:cNvPr id="5" name="TextBox 4">
            <a:extLst>
              <a:ext uri="{FF2B5EF4-FFF2-40B4-BE49-F238E27FC236}">
                <a16:creationId xmlns:a16="http://schemas.microsoft.com/office/drawing/2014/main" id="{AD3BAEDB-61D6-1180-DD6E-7BA9119646CB}"/>
              </a:ext>
            </a:extLst>
          </p:cNvPr>
          <p:cNvSpPr txBox="1"/>
          <p:nvPr/>
        </p:nvSpPr>
        <p:spPr>
          <a:xfrm>
            <a:off x="946298" y="557742"/>
            <a:ext cx="10302949" cy="1107996"/>
          </a:xfrm>
          <a:prstGeom prst="rect">
            <a:avLst/>
          </a:prstGeom>
          <a:noFill/>
        </p:spPr>
        <p:txBody>
          <a:bodyPr wrap="square" rtlCol="0">
            <a:spAutoFit/>
          </a:bodyPr>
          <a:lstStyle/>
          <a:p>
            <a:pPr algn="ctr"/>
            <a:r>
              <a:rPr lang="en-US" sz="6600">
                <a:solidFill>
                  <a:schemeClr val="accent1">
                    <a:lumMod val="60000"/>
                    <a:lumOff val="40000"/>
                  </a:schemeClr>
                </a:solidFill>
                <a:latin typeface="+mj-lt"/>
              </a:rPr>
              <a:t>Dry Scooping </a:t>
            </a:r>
          </a:p>
        </p:txBody>
      </p:sp>
    </p:spTree>
    <p:extLst>
      <p:ext uri="{BB962C8B-B14F-4D97-AF65-F5344CB8AC3E}">
        <p14:creationId xmlns:p14="http://schemas.microsoft.com/office/powerpoint/2010/main" val="4143462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5BBD44-4C5D-ED73-0475-94A6EE6B35B9}"/>
              </a:ext>
            </a:extLst>
          </p:cNvPr>
          <p:cNvSpPr txBox="1"/>
          <p:nvPr/>
        </p:nvSpPr>
        <p:spPr>
          <a:xfrm>
            <a:off x="643192" y="613458"/>
            <a:ext cx="6573684" cy="5269817"/>
          </a:xfrm>
          <a:prstGeom prst="rect">
            <a:avLst/>
          </a:prstGeom>
        </p:spPr>
        <p:txBody>
          <a:bodyPr vert="horz" lIns="91440" tIns="45720" rIns="91440" bIns="45720" rtlCol="0" anchor="t">
            <a:noAutofit/>
          </a:bodyPr>
          <a:lstStyle/>
          <a:p>
            <a:pPr>
              <a:spcBef>
                <a:spcPct val="20000"/>
              </a:spcBef>
              <a:spcAft>
                <a:spcPts val="600"/>
              </a:spcAft>
              <a:buClr>
                <a:schemeClr val="tx1"/>
              </a:buClr>
              <a:buSzPct val="100000"/>
            </a:pPr>
            <a:r>
              <a:rPr lang="en-US" sz="3600" cap="small">
                <a:effectLst>
                  <a:glow rad="38100">
                    <a:schemeClr val="bg1">
                      <a:lumMod val="50000"/>
                      <a:lumOff val="50000"/>
                      <a:alpha val="20000"/>
                    </a:schemeClr>
                  </a:glow>
                  <a:outerShdw blurRad="44450" dist="12700" dir="13860000" algn="tl" rotWithShape="0">
                    <a:srgbClr val="000000">
                      <a:alpha val="20000"/>
                    </a:srgbClr>
                  </a:outerShdw>
                </a:effectLst>
              </a:rPr>
              <a:t>Pre-workout supplements are poorly regulated in the United States and may contain toxic ingredients that are not on the label. Since the exact composition of these products may be unclear, it is possible that the toxicity of some of the unknown ingredients can be worsened by dry scooping</a:t>
            </a:r>
            <a:r>
              <a:rPr lang="en-US" sz="3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t>
            </a:r>
          </a:p>
        </p:txBody>
      </p:sp>
      <p:pic>
        <p:nvPicPr>
          <p:cNvPr id="6" name="Graphic 5" descr="Dumbbell">
            <a:extLst>
              <a:ext uri="{FF2B5EF4-FFF2-40B4-BE49-F238E27FC236}">
                <a16:creationId xmlns:a16="http://schemas.microsoft.com/office/drawing/2014/main" id="{9FBA6490-BA6C-5BF9-DD34-B850CC8EA6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0839" y="1280585"/>
            <a:ext cx="3976788" cy="3976788"/>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791066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extBox 1">
            <a:extLst>
              <a:ext uri="{FF2B5EF4-FFF2-40B4-BE49-F238E27FC236}">
                <a16:creationId xmlns:a16="http://schemas.microsoft.com/office/drawing/2014/main" id="{4F1AE512-2237-2AE1-D454-0EBD08504070}"/>
              </a:ext>
            </a:extLst>
          </p:cNvPr>
          <p:cNvGraphicFramePr/>
          <p:nvPr>
            <p:extLst>
              <p:ext uri="{D42A27DB-BD31-4B8C-83A1-F6EECF244321}">
                <p14:modId xmlns:p14="http://schemas.microsoft.com/office/powerpoint/2010/main" val="925778981"/>
              </p:ext>
            </p:extLst>
          </p:nvPr>
        </p:nvGraphicFramePr>
        <p:xfrm>
          <a:off x="1141413" y="520995"/>
          <a:ext cx="9906000" cy="5152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2479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9C88-3391-BDB3-81CF-AEE5298DD15F}"/>
              </a:ext>
            </a:extLst>
          </p:cNvPr>
          <p:cNvSpPr>
            <a:spLocks noGrp="1"/>
          </p:cNvSpPr>
          <p:nvPr>
            <p:ph type="title"/>
          </p:nvPr>
        </p:nvSpPr>
        <p:spPr>
          <a:xfrm>
            <a:off x="669851" y="1430179"/>
            <a:ext cx="3029313" cy="3675908"/>
          </a:xfrm>
        </p:spPr>
        <p:txBody>
          <a:bodyPr anchor="ctr">
            <a:normAutofit/>
          </a:bodyPr>
          <a:lstStyle/>
          <a:p>
            <a:r>
              <a:rPr lang="en-US" sz="3600" dirty="0"/>
              <a:t>Unwanted Side effects of caffeine</a:t>
            </a:r>
          </a:p>
        </p:txBody>
      </p:sp>
      <p:sp>
        <p:nvSpPr>
          <p:cNvPr id="9" name="Rectangle 8">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3" name="Rectangle 12">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Content Placeholder 2">
            <a:extLst>
              <a:ext uri="{FF2B5EF4-FFF2-40B4-BE49-F238E27FC236}">
                <a16:creationId xmlns:a16="http://schemas.microsoft.com/office/drawing/2014/main" id="{41198FE6-8D52-F06B-51E7-305D51CD2261}"/>
              </a:ext>
            </a:extLst>
          </p:cNvPr>
          <p:cNvGraphicFramePr>
            <a:graphicFrameLocks noGrp="1"/>
          </p:cNvGraphicFramePr>
          <p:nvPr>
            <p:ph idx="1"/>
            <p:extLst>
              <p:ext uri="{D42A27DB-BD31-4B8C-83A1-F6EECF244321}">
                <p14:modId xmlns:p14="http://schemas.microsoft.com/office/powerpoint/2010/main" val="3509098865"/>
              </p:ext>
            </p:extLst>
          </p:nvPr>
        </p:nvGraphicFramePr>
        <p:xfrm>
          <a:off x="5054375" y="965200"/>
          <a:ext cx="6046133" cy="4605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1261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CC99644-2098-6F42-A48D-46D0AADEF008}"/>
              </a:ext>
            </a:extLst>
          </p:cNvPr>
          <p:cNvSpPr>
            <a:spLocks noGrp="1"/>
          </p:cNvSpPr>
          <p:nvPr>
            <p:ph type="title"/>
          </p:nvPr>
        </p:nvSpPr>
        <p:spPr>
          <a:xfrm>
            <a:off x="1141413" y="609600"/>
            <a:ext cx="9905998" cy="1065451"/>
          </a:xfrm>
        </p:spPr>
        <p:txBody>
          <a:bodyPr>
            <a:normAutofit/>
          </a:bodyPr>
          <a:lstStyle/>
          <a:p>
            <a:pPr algn="ctr"/>
            <a:r>
              <a:rPr lang="en-US" sz="4400">
                <a:solidFill>
                  <a:schemeClr val="tx1"/>
                </a:solidFill>
              </a:rPr>
              <a:t>Caffeine Toxicity or Overdose</a:t>
            </a:r>
          </a:p>
        </p:txBody>
      </p:sp>
      <p:sp>
        <p:nvSpPr>
          <p:cNvPr id="3" name="Content Placeholder 2">
            <a:extLst>
              <a:ext uri="{FF2B5EF4-FFF2-40B4-BE49-F238E27FC236}">
                <a16:creationId xmlns:a16="http://schemas.microsoft.com/office/drawing/2014/main" id="{29C0FB1B-5F01-4C4E-B5DB-7B7A753F3392}"/>
              </a:ext>
            </a:extLst>
          </p:cNvPr>
          <p:cNvSpPr>
            <a:spLocks noGrp="1"/>
          </p:cNvSpPr>
          <p:nvPr>
            <p:ph idx="1"/>
          </p:nvPr>
        </p:nvSpPr>
        <p:spPr>
          <a:xfrm>
            <a:off x="1141413" y="1675051"/>
            <a:ext cx="9905998" cy="5026691"/>
          </a:xfrm>
        </p:spPr>
        <p:txBody>
          <a:bodyPr>
            <a:normAutofit/>
          </a:bodyPr>
          <a:lstStyle/>
          <a:p>
            <a:r>
              <a:rPr lang="en-US" sz="2800"/>
              <a:t>Toxic ingestion: May be due to limited or unclear dosing instructions on packaging amounts. </a:t>
            </a:r>
            <a:r>
              <a:rPr lang="en-US" sz="2800" i="1"/>
              <a:t>Particularly on powdered/anhydrous caffeine products</a:t>
            </a:r>
            <a:endParaRPr lang="en-US" sz="2800"/>
          </a:p>
          <a:p>
            <a:r>
              <a:rPr lang="en-US" sz="2800"/>
              <a:t>Rapid and near complete (up to 90%) absorption</a:t>
            </a:r>
          </a:p>
          <a:p>
            <a:r>
              <a:rPr lang="en-US" sz="2800"/>
              <a:t>Peak plasma concentration ~40min</a:t>
            </a:r>
          </a:p>
          <a:p>
            <a:r>
              <a:rPr lang="en-US" sz="2800"/>
              <a:t>Severe toxicity = catecholamine release resulting in sympathetic overdrive, seizures, and tachydysrhythmias</a:t>
            </a:r>
            <a:endParaRPr lang="en-US" sz="2800" b="1"/>
          </a:p>
        </p:txBody>
      </p:sp>
    </p:spTree>
    <p:extLst>
      <p:ext uri="{BB962C8B-B14F-4D97-AF65-F5344CB8AC3E}">
        <p14:creationId xmlns:p14="http://schemas.microsoft.com/office/powerpoint/2010/main" val="2032165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66A74-A4D8-F478-61B4-B2DFFA7415FC}"/>
              </a:ext>
            </a:extLst>
          </p:cNvPr>
          <p:cNvSpPr>
            <a:spLocks noGrp="1"/>
          </p:cNvSpPr>
          <p:nvPr>
            <p:ph type="title"/>
          </p:nvPr>
        </p:nvSpPr>
        <p:spPr>
          <a:xfrm>
            <a:off x="1141413" y="138224"/>
            <a:ext cx="9905998" cy="797442"/>
          </a:xfrm>
        </p:spPr>
        <p:txBody>
          <a:bodyPr>
            <a:normAutofit/>
          </a:bodyPr>
          <a:lstStyle/>
          <a:p>
            <a:pPr algn="ctr"/>
            <a:r>
              <a:rPr lang="en-US" sz="4400" b="1"/>
              <a:t>S/S of toxicity</a:t>
            </a:r>
          </a:p>
        </p:txBody>
      </p:sp>
      <p:sp>
        <p:nvSpPr>
          <p:cNvPr id="3" name="Content Placeholder 2">
            <a:extLst>
              <a:ext uri="{FF2B5EF4-FFF2-40B4-BE49-F238E27FC236}">
                <a16:creationId xmlns:a16="http://schemas.microsoft.com/office/drawing/2014/main" id="{A129F095-FA1C-BE44-6614-97E4EF3A8466}"/>
              </a:ext>
            </a:extLst>
          </p:cNvPr>
          <p:cNvSpPr>
            <a:spLocks noGrp="1"/>
          </p:cNvSpPr>
          <p:nvPr>
            <p:ph idx="1"/>
          </p:nvPr>
        </p:nvSpPr>
        <p:spPr>
          <a:xfrm>
            <a:off x="316695" y="669851"/>
            <a:ext cx="11298513" cy="6188150"/>
          </a:xfrm>
        </p:spPr>
        <p:txBody>
          <a:bodyPr>
            <a:normAutofit fontScale="32500" lnSpcReduction="20000"/>
          </a:bodyPr>
          <a:lstStyle/>
          <a:p>
            <a:r>
              <a:rPr lang="en-US" sz="5500" b="1" i="0" u="sng" strike="noStrike">
                <a:effectLst/>
              </a:rPr>
              <a:t>Cardiovascular</a:t>
            </a:r>
            <a:r>
              <a:rPr lang="en-US" sz="5500" b="0" i="0" u="none" strike="noStrike">
                <a:effectLst/>
              </a:rPr>
              <a:t>: angina, atrial fibrillation, atrial flutter, bradycardia, cardiac arrest (severe intoxication), cardiac arrhythmias, chest pain, flushing, hypertension, hypotension (paradoxical), myocardial ischemia (severe intoxication), </a:t>
            </a:r>
            <a:r>
              <a:rPr lang="en-US" sz="5500" b="1" i="0" u="none" strike="noStrike">
                <a:effectLst/>
              </a:rPr>
              <a:t>palpitations</a:t>
            </a:r>
            <a:r>
              <a:rPr lang="en-US" sz="5500" b="0" i="0" u="none" strike="noStrike">
                <a:effectLst/>
              </a:rPr>
              <a:t>, premature ventricular contractions (PVC), QRS prolongation</a:t>
            </a:r>
            <a:r>
              <a:rPr lang="en-US" sz="5500" b="1" i="0" u="none" strike="noStrike">
                <a:effectLst/>
              </a:rPr>
              <a:t>, sinus tachycardia</a:t>
            </a:r>
            <a:r>
              <a:rPr lang="en-US" sz="5500" b="0" i="0" u="none" strike="noStrike">
                <a:effectLst/>
              </a:rPr>
              <a:t>, supraventricular tachycardia, vasodilation, ventricular fibrillation, wide pulse pressure</a:t>
            </a:r>
          </a:p>
          <a:p>
            <a:r>
              <a:rPr lang="en-US" sz="5500" b="1" i="0" u="sng" strike="noStrike">
                <a:effectLst/>
              </a:rPr>
              <a:t>Central nervous system</a:t>
            </a:r>
            <a:r>
              <a:rPr lang="en-US" sz="5500" b="0" i="0" u="none" strike="noStrike">
                <a:effectLst/>
              </a:rPr>
              <a:t>: agitation, </a:t>
            </a:r>
            <a:r>
              <a:rPr lang="en-US" sz="5500" b="1" i="0" u="none" strike="noStrike">
                <a:effectLst/>
              </a:rPr>
              <a:t>anxiety</a:t>
            </a:r>
            <a:r>
              <a:rPr lang="en-US" sz="5500" b="0" i="0" u="none" strike="noStrike">
                <a:effectLst/>
              </a:rPr>
              <a:t>, delirium, diaphoresis, fever, hallucinations, headache, </a:t>
            </a:r>
            <a:r>
              <a:rPr lang="en-US" sz="5500" b="1" i="0" u="none" strike="noStrike">
                <a:effectLst/>
              </a:rPr>
              <a:t>insomnia</a:t>
            </a:r>
            <a:r>
              <a:rPr lang="en-US" sz="5500" b="0" i="0" u="none" strike="noStrike">
                <a:effectLst/>
              </a:rPr>
              <a:t>, intracerebral hemorrhage (severe intoxication), </a:t>
            </a:r>
            <a:r>
              <a:rPr lang="en-US" sz="5500" b="1" i="0" u="none" strike="noStrike">
                <a:effectLst/>
              </a:rPr>
              <a:t>irritability, nervousness</a:t>
            </a:r>
            <a:r>
              <a:rPr lang="en-US" sz="5500" b="0" i="0" u="none" strike="noStrike">
                <a:effectLst/>
              </a:rPr>
              <a:t>, psychosis, restlessness, seizures (severe intoxication), visual hallucinations</a:t>
            </a:r>
          </a:p>
          <a:p>
            <a:r>
              <a:rPr lang="en-US" sz="5500" b="1" i="0" u="sng" strike="noStrike">
                <a:effectLst/>
              </a:rPr>
              <a:t>Endocrine &amp; metabolic</a:t>
            </a:r>
            <a:r>
              <a:rPr lang="en-US" sz="5500" b="0" i="0" u="none" strike="noStrike">
                <a:effectLst/>
              </a:rPr>
              <a:t>: anion gap (severe intoxication), hypercholesterolemia, </a:t>
            </a:r>
            <a:r>
              <a:rPr lang="en-US" sz="5500" b="1" i="0" u="none" strike="noStrike">
                <a:effectLst/>
              </a:rPr>
              <a:t>hyperglycemia</a:t>
            </a:r>
            <a:r>
              <a:rPr lang="en-US" sz="5500" b="0" i="0" u="none" strike="noStrike">
                <a:effectLst/>
              </a:rPr>
              <a:t>, hypocalcemia, </a:t>
            </a:r>
            <a:r>
              <a:rPr lang="en-US" sz="5500" b="1" i="0" u="none" strike="noStrike">
                <a:effectLst/>
              </a:rPr>
              <a:t>hypokalemia</a:t>
            </a:r>
            <a:r>
              <a:rPr lang="en-US" sz="5500" b="0" i="0" u="none" strike="noStrike">
                <a:effectLst/>
              </a:rPr>
              <a:t>, hypomagnesemia, hyponatremia, hypophosphatemia, increased lactate, metabolic acidosis (severe intoxication)</a:t>
            </a:r>
          </a:p>
          <a:p>
            <a:r>
              <a:rPr lang="en-US" sz="5500" b="1" i="0" u="sng" strike="noStrike">
                <a:effectLst/>
              </a:rPr>
              <a:t>Gastrointestinal</a:t>
            </a:r>
            <a:r>
              <a:rPr lang="en-US" sz="5500" b="0" i="0" u="none" strike="noStrike">
                <a:effectLst/>
              </a:rPr>
              <a:t>: abdominal cramps, abdominal pain, decreased esophageal sphincter tone, erosive esophagitis, esophageal reflux, gastritis, </a:t>
            </a:r>
            <a:r>
              <a:rPr lang="en-US" sz="5500" b="1" i="0" u="none" strike="noStrike">
                <a:effectLst/>
              </a:rPr>
              <a:t>nausea, vomiting</a:t>
            </a:r>
          </a:p>
          <a:p>
            <a:r>
              <a:rPr lang="en-US" sz="5500" b="1" i="0" u="sng" strike="noStrike">
                <a:effectLst/>
              </a:rPr>
              <a:t>Hematologic</a:t>
            </a:r>
            <a:r>
              <a:rPr lang="en-US" sz="5500" b="0" i="0" u="none" strike="noStrike">
                <a:effectLst/>
              </a:rPr>
              <a:t>: leukocytosis</a:t>
            </a:r>
          </a:p>
          <a:p>
            <a:r>
              <a:rPr lang="en-US" sz="5500" b="1" i="0" u="sng" strike="noStrike">
                <a:effectLst/>
              </a:rPr>
              <a:t>Neuromuscular &amp; skeletal</a:t>
            </a:r>
            <a:r>
              <a:rPr lang="en-US" sz="5500" b="0" i="0" u="none" strike="noStrike">
                <a:effectLst/>
              </a:rPr>
              <a:t>: fasciculations, rhabdomyolysis (severe intoxication), </a:t>
            </a:r>
            <a:r>
              <a:rPr lang="en-US" sz="5500" b="1" i="0" u="none" strike="noStrike">
                <a:effectLst/>
              </a:rPr>
              <a:t>tremor</a:t>
            </a:r>
          </a:p>
          <a:p>
            <a:r>
              <a:rPr lang="en-US" sz="5500" b="1" i="0" u="sng" strike="noStrike">
                <a:effectLst/>
              </a:rPr>
              <a:t>Ocular</a:t>
            </a:r>
            <a:r>
              <a:rPr lang="en-US" sz="5500" b="0" i="0" u="none" strike="noStrike">
                <a:effectLst/>
              </a:rPr>
              <a:t>: </a:t>
            </a:r>
            <a:r>
              <a:rPr lang="en-US" sz="5500">
                <a:effectLst/>
              </a:rPr>
              <a:t>m</a:t>
            </a:r>
            <a:r>
              <a:rPr lang="en-US" sz="5500" b="0" i="0" u="none" strike="noStrike">
                <a:effectLst/>
              </a:rPr>
              <a:t>iosis</a:t>
            </a:r>
          </a:p>
          <a:p>
            <a:r>
              <a:rPr lang="en-US" sz="5500" b="1" i="0" u="sng" strike="noStrike">
                <a:effectLst/>
              </a:rPr>
              <a:t>Otic</a:t>
            </a:r>
            <a:r>
              <a:rPr lang="en-US" sz="5500" b="0" i="0" u="none" strike="noStrike">
                <a:effectLst/>
              </a:rPr>
              <a:t>: tinnitus</a:t>
            </a:r>
          </a:p>
          <a:p>
            <a:r>
              <a:rPr lang="en-US" sz="5500" b="1" i="0" u="sng" strike="noStrike">
                <a:effectLst/>
              </a:rPr>
              <a:t>Renal</a:t>
            </a:r>
            <a:r>
              <a:rPr lang="en-US" sz="5500" b="0" i="0" u="none" strike="noStrike">
                <a:effectLst/>
              </a:rPr>
              <a:t>: diuresis, ketonuria, myoglobinuria, renal failure</a:t>
            </a:r>
          </a:p>
          <a:p>
            <a:r>
              <a:rPr lang="en-US" sz="5500" b="1" i="0" u="sng" strike="noStrike">
                <a:effectLst/>
              </a:rPr>
              <a:t>Respiratory</a:t>
            </a:r>
            <a:r>
              <a:rPr lang="en-US" sz="5500" b="0" i="0" u="none" strike="noStrike">
                <a:effectLst/>
              </a:rPr>
              <a:t>: hyperventilation, respiratory alkalosis, respiratory arrest (severe intoxication)</a:t>
            </a:r>
          </a:p>
          <a:p>
            <a:endParaRPr lang="en-US"/>
          </a:p>
        </p:txBody>
      </p:sp>
    </p:spTree>
    <p:extLst>
      <p:ext uri="{BB962C8B-B14F-4D97-AF65-F5344CB8AC3E}">
        <p14:creationId xmlns:p14="http://schemas.microsoft.com/office/powerpoint/2010/main" val="2937703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EF7A46-C9F8-82C5-7B41-1DFCAB9EC138}"/>
              </a:ext>
            </a:extLst>
          </p:cNvPr>
          <p:cNvSpPr txBox="1"/>
          <p:nvPr/>
        </p:nvSpPr>
        <p:spPr>
          <a:xfrm>
            <a:off x="382772" y="297712"/>
            <a:ext cx="10866475" cy="8002191"/>
          </a:xfrm>
          <a:prstGeom prst="rect">
            <a:avLst/>
          </a:prstGeom>
          <a:noFill/>
        </p:spPr>
        <p:txBody>
          <a:bodyPr wrap="square" rtlCol="0">
            <a:spAutoFit/>
          </a:bodyPr>
          <a:lstStyle/>
          <a:p>
            <a:pPr algn="ctr"/>
            <a:r>
              <a:rPr lang="en-US" sz="2800" b="1"/>
              <a:t>A student goes to the school nurse, now what? </a:t>
            </a:r>
          </a:p>
          <a:p>
            <a:endParaRPr lang="en-US"/>
          </a:p>
          <a:p>
            <a:r>
              <a:rPr lang="en-US" b="1" u="sng"/>
              <a:t>If they are complaining of mild symptoms including </a:t>
            </a:r>
          </a:p>
          <a:p>
            <a:pPr marL="285750" indent="-285750">
              <a:buFont typeface="Arial" panose="020B0604020202020204" pitchFamily="34" charset="0"/>
              <a:buChar char="•"/>
            </a:pPr>
            <a:r>
              <a:rPr lang="en-US"/>
              <a:t>Not wanting to eat or drink</a:t>
            </a:r>
          </a:p>
          <a:p>
            <a:pPr marL="285750" indent="-285750">
              <a:buFont typeface="Arial" panose="020B0604020202020204" pitchFamily="34" charset="0"/>
              <a:buChar char="•"/>
            </a:pPr>
            <a:r>
              <a:rPr lang="en-US"/>
              <a:t>Headache</a:t>
            </a:r>
          </a:p>
          <a:p>
            <a:pPr marL="285750" indent="-285750">
              <a:buFont typeface="Arial" panose="020B0604020202020204" pitchFamily="34" charset="0"/>
              <a:buChar char="•"/>
            </a:pPr>
            <a:r>
              <a:rPr lang="en-US"/>
              <a:t>Tremor</a:t>
            </a:r>
          </a:p>
          <a:p>
            <a:pPr marL="285750" indent="-285750">
              <a:buFont typeface="Arial" panose="020B0604020202020204" pitchFamily="34" charset="0"/>
              <a:buChar char="•"/>
            </a:pPr>
            <a:r>
              <a:rPr lang="en-US"/>
              <a:t>Restlessness</a:t>
            </a:r>
          </a:p>
          <a:p>
            <a:pPr marL="285750" indent="-285750">
              <a:buFont typeface="Arial" panose="020B0604020202020204" pitchFamily="34" charset="0"/>
              <a:buChar char="•"/>
            </a:pPr>
            <a:r>
              <a:rPr lang="en-US"/>
              <a:t>Nausea or vomiting</a:t>
            </a:r>
          </a:p>
          <a:p>
            <a:pPr marL="285750" indent="-285750">
              <a:buFont typeface="Arial" panose="020B0604020202020204" pitchFamily="34" charset="0"/>
              <a:buChar char="•"/>
            </a:pPr>
            <a:r>
              <a:rPr lang="en-US"/>
              <a:t>Chest pounding</a:t>
            </a:r>
          </a:p>
          <a:p>
            <a:endParaRPr lang="en-US"/>
          </a:p>
          <a:p>
            <a:r>
              <a:rPr lang="en-US" b="1" u="sng"/>
              <a:t>Do this</a:t>
            </a:r>
          </a:p>
          <a:p>
            <a:pPr marL="285750" indent="-285750">
              <a:buFont typeface="Wingdings" panose="05000000000000000000" pitchFamily="2" charset="2"/>
              <a:buChar char="v"/>
            </a:pPr>
            <a:r>
              <a:rPr lang="en-US"/>
              <a:t>Check vital signs </a:t>
            </a:r>
          </a:p>
          <a:p>
            <a:pPr marL="285750" indent="-285750">
              <a:buFont typeface="Wingdings" panose="05000000000000000000" pitchFamily="2" charset="2"/>
              <a:buChar char="v"/>
            </a:pPr>
            <a:r>
              <a:rPr lang="en-US"/>
              <a:t>Check blood glucose level (if able)</a:t>
            </a:r>
          </a:p>
          <a:p>
            <a:pPr marL="285750" indent="-285750">
              <a:buFont typeface="Wingdings" panose="05000000000000000000" pitchFamily="2" charset="2"/>
              <a:buChar char="v"/>
            </a:pPr>
            <a:r>
              <a:rPr lang="en-US"/>
              <a:t>Get something in their belly like milk (whatever milk they use; cow, almond, oat) and a snack. This will help to minimize GI upset. </a:t>
            </a:r>
          </a:p>
          <a:p>
            <a:pPr marL="285750" indent="-285750">
              <a:buFont typeface="Wingdings" panose="05000000000000000000" pitchFamily="2" charset="2"/>
              <a:buChar char="v"/>
            </a:pPr>
            <a:r>
              <a:rPr lang="en-US"/>
              <a:t>Keep them hydrated. Caffeine is a diuretic; some symptoms may be related to excessive urination. </a:t>
            </a:r>
          </a:p>
          <a:p>
            <a:pPr marL="285750" indent="-285750">
              <a:buFont typeface="Wingdings" panose="05000000000000000000" pitchFamily="2" charset="2"/>
              <a:buChar char="v"/>
            </a:pPr>
            <a:r>
              <a:rPr lang="en-US"/>
              <a:t>Let them rest, lay down for a while. Up to 2 hours as able. </a:t>
            </a:r>
          </a:p>
          <a:p>
            <a:pPr marL="285750" indent="-285750">
              <a:buFont typeface="Wingdings" panose="05000000000000000000" pitchFamily="2" charset="2"/>
              <a:buChar char="v"/>
            </a:pPr>
            <a:r>
              <a:rPr lang="en-US"/>
              <a:t>No strenuous activities until feeling better. No more caffeine for the day and education. </a:t>
            </a:r>
          </a:p>
          <a:p>
            <a:endParaRPr lang="en-US"/>
          </a:p>
          <a:p>
            <a:r>
              <a:rPr lang="en-US"/>
              <a:t>Peak 30-2hr</a:t>
            </a:r>
          </a:p>
          <a:p>
            <a:r>
              <a:rPr lang="en-US"/>
              <a:t>Half-life up to 16 </a:t>
            </a:r>
            <a:r>
              <a:rPr lang="en-US" err="1"/>
              <a:t>hrs</a:t>
            </a:r>
            <a:r>
              <a:rPr lang="en-US"/>
              <a:t> </a:t>
            </a:r>
          </a:p>
          <a:p>
            <a:r>
              <a:rPr lang="en-US"/>
              <a:t> </a:t>
            </a:r>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2784977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Video 5" title="Pouring coffee into glass cup">
            <a:hlinkClick r:id="" action="ppaction://media"/>
            <a:extLst>
              <a:ext uri="{FF2B5EF4-FFF2-40B4-BE49-F238E27FC236}">
                <a16:creationId xmlns:a16="http://schemas.microsoft.com/office/drawing/2014/main" id="{73F20146-D481-B8BC-916E-8456628337AE}"/>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203200" y="685801"/>
            <a:ext cx="11772899" cy="3896832"/>
          </a:xfrm>
        </p:spPr>
        <p:txBody>
          <a:bodyPr>
            <a:normAutofit/>
          </a:bodyPr>
          <a:lstStyle/>
          <a:p>
            <a:r>
              <a:rPr lang="en-US" sz="6600" b="1">
                <a:latin typeface="Aptos ExtraBold" panose="020F0502020204030204" pitchFamily="34" charset="0"/>
              </a:rPr>
              <a:t> </a:t>
            </a:r>
            <a:r>
              <a:rPr lang="en-US" sz="8800" b="1">
                <a:solidFill>
                  <a:schemeClr val="accent4">
                    <a:lumMod val="60000"/>
                    <a:lumOff val="40000"/>
                  </a:schemeClr>
                </a:solidFill>
                <a:latin typeface="Aptos ExtraBold" panose="020F0502020204030204" pitchFamily="34" charset="0"/>
              </a:rPr>
              <a:t>Caffeine AND Energy Drinks </a:t>
            </a:r>
          </a:p>
        </p:txBody>
      </p:sp>
    </p:spTree>
    <p:extLst>
      <p:ext uri="{BB962C8B-B14F-4D97-AF65-F5344CB8AC3E}">
        <p14:creationId xmlns:p14="http://schemas.microsoft.com/office/powerpoint/2010/main" val="814101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117" fill="hold"/>
                                        <p:tgtEl>
                                          <p:spTgt spid="6"/>
                                        </p:tgtEl>
                                      </p:cBhvr>
                                    </p:cmd>
                                  </p:childTnLst>
                                </p:cTn>
                              </p:par>
                              <p:par>
                                <p:cTn id="7" presetID="10" presetClass="entr" presetSubtype="0" fill="hold" grpId="0" nodeType="withEffect">
                                  <p:stCondLst>
                                    <p:cond delay="100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10" repeatCount="indefinite" fill="hold" display="0">
                  <p:stCondLst>
                    <p:cond delay="indefinite"/>
                  </p:stCondLst>
                </p:cTn>
                <p:tgtEl>
                  <p:spTgt spid="6"/>
                </p:tgtEl>
              </p:cMediaNode>
            </p:video>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6"/>
                                        </p:tgtEl>
                                      </p:cBhvr>
                                    </p:cmd>
                                  </p:childTnLst>
                                </p:cTn>
                              </p:par>
                            </p:childTnLst>
                          </p:cTn>
                        </p:par>
                      </p:childTnLst>
                    </p:cTn>
                  </p:par>
                </p:childTnLst>
              </p:cTn>
              <p:nextCondLst>
                <p:cond evt="onClick" delay="0">
                  <p:tgtEl>
                    <p:spTgt spid="6"/>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D14963-123B-B721-4C22-3BBAA6794879}"/>
              </a:ext>
            </a:extLst>
          </p:cNvPr>
          <p:cNvSpPr txBox="1"/>
          <p:nvPr/>
        </p:nvSpPr>
        <p:spPr>
          <a:xfrm>
            <a:off x="643192" y="1280585"/>
            <a:ext cx="6573684" cy="4602690"/>
          </a:xfrm>
          <a:prstGeom prst="rect">
            <a:avLst/>
          </a:prstGeom>
        </p:spPr>
        <p:txBody>
          <a:bodyPr vert="horz" lIns="91440" tIns="45720" rIns="91440" bIns="45720" rtlCol="0" anchor="t">
            <a:noAutofit/>
          </a:bodyPr>
          <a:lstStyle/>
          <a:p>
            <a:pPr>
              <a:spcBef>
                <a:spcPct val="20000"/>
              </a:spcBef>
              <a:spcAft>
                <a:spcPts val="600"/>
              </a:spcAft>
              <a:buClr>
                <a:schemeClr val="tx1"/>
              </a:buClr>
              <a:buSzPct val="100000"/>
            </a:pPr>
            <a:r>
              <a:rPr lang="en-US" sz="2800" cap="small" dirty="0">
                <a:effectLst>
                  <a:glow rad="38100">
                    <a:schemeClr val="bg1">
                      <a:lumMod val="50000"/>
                      <a:lumOff val="50000"/>
                      <a:alpha val="20000"/>
                    </a:schemeClr>
                  </a:glow>
                  <a:outerShdw blurRad="44450" dist="12700" dir="13860000" algn="tl" rotWithShape="0">
                    <a:srgbClr val="000000">
                      <a:alpha val="20000"/>
                    </a:srgbClr>
                  </a:outerShdw>
                </a:effectLst>
              </a:rPr>
              <a:t>Call the </a:t>
            </a:r>
            <a:r>
              <a:rPr lang="en-US" sz="2800" b="1" cap="small" dirty="0">
                <a:effectLst>
                  <a:glow rad="38100">
                    <a:schemeClr val="bg1">
                      <a:lumMod val="50000"/>
                      <a:lumOff val="50000"/>
                      <a:alpha val="20000"/>
                    </a:schemeClr>
                  </a:glow>
                  <a:outerShdw blurRad="44450" dist="12700" dir="13860000" algn="tl" rotWithShape="0">
                    <a:srgbClr val="000000">
                      <a:alpha val="20000"/>
                    </a:srgbClr>
                  </a:outerShdw>
                </a:effectLst>
              </a:rPr>
              <a:t>Poison Center </a:t>
            </a:r>
            <a:r>
              <a:rPr lang="en-US" sz="2800" cap="small" dirty="0">
                <a:effectLst>
                  <a:glow rad="38100">
                    <a:schemeClr val="bg1">
                      <a:lumMod val="50000"/>
                      <a:lumOff val="50000"/>
                      <a:alpha val="20000"/>
                    </a:schemeClr>
                  </a:glow>
                  <a:outerShdw blurRad="44450" dist="12700" dir="13860000" algn="tl" rotWithShape="0">
                    <a:srgbClr val="000000">
                      <a:alpha val="20000"/>
                    </a:srgbClr>
                  </a:outerShdw>
                </a:effectLst>
              </a:rPr>
              <a:t>at</a:t>
            </a:r>
            <a:endParaRPr lang="en-US" dirty="0"/>
          </a:p>
          <a:p>
            <a:pPr>
              <a:spcBef>
                <a:spcPct val="20000"/>
              </a:spcBef>
              <a:spcAft>
                <a:spcPts val="600"/>
              </a:spcAft>
            </a:pPr>
            <a:r>
              <a:rPr lang="en-US" sz="2800" b="1" cap="small" dirty="0">
                <a:effectLst>
                  <a:glow rad="38100">
                    <a:schemeClr val="bg1">
                      <a:lumMod val="50000"/>
                      <a:lumOff val="50000"/>
                      <a:alpha val="20000"/>
                    </a:schemeClr>
                  </a:glow>
                  <a:outerShdw blurRad="44450" dist="12700" dir="13860000" algn="tl" rotWithShape="0">
                    <a:srgbClr val="000000">
                      <a:alpha val="20000"/>
                    </a:srgbClr>
                  </a:outerShdw>
                </a:effectLst>
              </a:rPr>
              <a:t>1-800-222-1222</a:t>
            </a:r>
            <a:r>
              <a:rPr lang="en-US" sz="2800" cap="small" dirty="0">
                <a:effectLst>
                  <a:glow rad="38100">
                    <a:schemeClr val="bg1">
                      <a:lumMod val="50000"/>
                      <a:lumOff val="50000"/>
                      <a:alpha val="20000"/>
                    </a:schemeClr>
                  </a:glow>
                  <a:outerShdw blurRad="44450" dist="12700" dir="13860000" algn="tl" rotWithShape="0">
                    <a:srgbClr val="000000">
                      <a:alpha val="20000"/>
                    </a:srgbClr>
                  </a:outerShdw>
                </a:effectLst>
              </a:rPr>
              <a:t> and the Specialist in Poison Information can assist with figuring out how much is too much and if more than observation is needed. The Specialist will do a weight-based calculation. depending on the mg/kg amount of the ingestion, the specialist will decide if that person should be seen in a health care facility. </a:t>
            </a:r>
            <a:endParaRPr lang="en-US"/>
          </a:p>
        </p:txBody>
      </p:sp>
      <p:pic>
        <p:nvPicPr>
          <p:cNvPr id="6" name="Graphic 5" descr="Danger">
            <a:extLst>
              <a:ext uri="{FF2B5EF4-FFF2-40B4-BE49-F238E27FC236}">
                <a16:creationId xmlns:a16="http://schemas.microsoft.com/office/drawing/2014/main" id="{3FA71B85-4E8A-2C20-C61A-F2E76F1440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0839" y="1280585"/>
            <a:ext cx="3976788" cy="3976788"/>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4055250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481A61-D300-3B9A-E831-8F9026546759}"/>
              </a:ext>
            </a:extLst>
          </p:cNvPr>
          <p:cNvSpPr txBox="1"/>
          <p:nvPr/>
        </p:nvSpPr>
        <p:spPr>
          <a:xfrm>
            <a:off x="643192" y="1064871"/>
            <a:ext cx="6573684" cy="4818404"/>
          </a:xfrm>
          <a:prstGeom prst="rect">
            <a:avLst/>
          </a:prstGeom>
        </p:spPr>
        <p:txBody>
          <a:bodyPr vert="horz" lIns="91440" tIns="45720" rIns="91440" bIns="45720" rtlCol="0" anchor="t">
            <a:normAutofit/>
          </a:bodyPr>
          <a:lstStyle/>
          <a:p>
            <a:pPr>
              <a:spcBef>
                <a:spcPct val="20000"/>
              </a:spcBef>
              <a:spcAft>
                <a:spcPts val="600"/>
              </a:spcAft>
              <a:buClr>
                <a:schemeClr val="tx1"/>
              </a:buClr>
              <a:buSzPct val="100000"/>
            </a:pPr>
            <a:r>
              <a:rPr lang="en-US" sz="2800" cap="small">
                <a:effectLst>
                  <a:glow rad="38100">
                    <a:schemeClr val="bg1">
                      <a:lumMod val="50000"/>
                      <a:lumOff val="50000"/>
                      <a:alpha val="20000"/>
                    </a:schemeClr>
                  </a:glow>
                  <a:outerShdw blurRad="44450" dist="12700" dir="13860000" algn="tl" rotWithShape="0">
                    <a:srgbClr val="000000">
                      <a:alpha val="20000"/>
                    </a:srgbClr>
                  </a:outerShdw>
                </a:effectLst>
              </a:rPr>
              <a:t>Some high school students may rely on caffeinated beverages like coffee, energy drinks, or soda to help them through the day, but it's essential for them to consume these beverages in moderation. Too much caffeine can be counterproductive for academic performance.</a:t>
            </a:r>
          </a:p>
        </p:txBody>
      </p:sp>
      <p:pic>
        <p:nvPicPr>
          <p:cNvPr id="6" name="Graphic 5" descr="Coffee Beans">
            <a:extLst>
              <a:ext uri="{FF2B5EF4-FFF2-40B4-BE49-F238E27FC236}">
                <a16:creationId xmlns:a16="http://schemas.microsoft.com/office/drawing/2014/main" id="{721D9712-4A8A-643A-EA18-5A668A4D54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0839" y="1280585"/>
            <a:ext cx="3976788" cy="3976788"/>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654559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C3D062-BC64-4565-B4BA-0A496EA3F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2766863" cy="6858000"/>
          </a:xfrm>
          <a:prstGeom prst="rect">
            <a:avLst/>
          </a:prstGeom>
          <a:solidFill>
            <a:schemeClr val="accent1"/>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022E3983-091A-4CCE-B772-9E6372F65F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680925" y="3429000"/>
            <a:ext cx="6858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2" name="TextBox 1">
            <a:extLst>
              <a:ext uri="{FF2B5EF4-FFF2-40B4-BE49-F238E27FC236}">
                <a16:creationId xmlns:a16="http://schemas.microsoft.com/office/drawing/2014/main" id="{090A779E-B7BD-521D-4050-23D8652943D9}"/>
              </a:ext>
            </a:extLst>
          </p:cNvPr>
          <p:cNvSpPr txBox="1"/>
          <p:nvPr/>
        </p:nvSpPr>
        <p:spPr>
          <a:xfrm>
            <a:off x="3412972" y="1076446"/>
            <a:ext cx="7652207" cy="5006303"/>
          </a:xfrm>
          <a:prstGeom prst="rect">
            <a:avLst/>
          </a:prstGeom>
        </p:spPr>
        <p:txBody>
          <a:bodyPr vert="horz" lIns="91440" tIns="45720" rIns="91440" bIns="45720" rtlCol="0" anchor="ctr">
            <a:normAutofit/>
          </a:bodyPr>
          <a:lstStyle/>
          <a:p>
            <a:pPr>
              <a:spcBef>
                <a:spcPct val="20000"/>
              </a:spcBef>
              <a:spcAft>
                <a:spcPts val="600"/>
              </a:spcAft>
              <a:buClr>
                <a:schemeClr val="tx1"/>
              </a:buClr>
              <a:buSzPct val="100000"/>
            </a:pPr>
            <a:r>
              <a:rPr lang="en-US" sz="2800" cap="small">
                <a:effectLst>
                  <a:glow rad="38100">
                    <a:schemeClr val="bg1">
                      <a:lumMod val="50000"/>
                      <a:lumOff val="50000"/>
                      <a:alpha val="20000"/>
                    </a:schemeClr>
                  </a:glow>
                  <a:outerShdw blurRad="44450" dist="12700" dir="13860000" algn="tl" rotWithShape="0">
                    <a:srgbClr val="000000">
                      <a:alpha val="20000"/>
                    </a:srgbClr>
                  </a:outerShdw>
                </a:effectLst>
              </a:rPr>
              <a:t>Educating high school students about the potential risks and benefits of caffeine consumption is crucial. Encouraging healthy sleep habits, time management skills, and stress management techniques can also help reduce the need for caffeine as a crutch. Additionally, promoting alternatives like staying hydrated, eating nutritious foods, and taking short breaks for physical activity can contribute to sustained energy levels without relying solely on caffeine.</a:t>
            </a:r>
          </a:p>
        </p:txBody>
      </p:sp>
    </p:spTree>
    <p:extLst>
      <p:ext uri="{BB962C8B-B14F-4D97-AF65-F5344CB8AC3E}">
        <p14:creationId xmlns:p14="http://schemas.microsoft.com/office/powerpoint/2010/main" val="2357362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how me picture of caffeinated people">
            <a:extLst>
              <a:ext uri="{FF2B5EF4-FFF2-40B4-BE49-F238E27FC236}">
                <a16:creationId xmlns:a16="http://schemas.microsoft.com/office/drawing/2014/main" id="{0A8C5E76-7BDE-B8C4-A172-CD5AC6CF77D2}"/>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5068" r="1" b="5069"/>
          <a:stretch/>
        </p:blipFill>
        <p:spPr bwMode="auto">
          <a:xfrm>
            <a:off x="552893" y="191386"/>
            <a:ext cx="11089758" cy="6443330"/>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glow rad="101600">
              <a:schemeClr val="accent1">
                <a:satMod val="175000"/>
                <a:alpha val="40000"/>
              </a:schemeClr>
            </a:glow>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173F6B5-2FBD-089E-1D1A-366005097CEB}"/>
              </a:ext>
            </a:extLst>
          </p:cNvPr>
          <p:cNvSpPr txBox="1"/>
          <p:nvPr/>
        </p:nvSpPr>
        <p:spPr>
          <a:xfrm>
            <a:off x="903768" y="393405"/>
            <a:ext cx="9976326" cy="5663089"/>
          </a:xfrm>
          <a:prstGeom prst="rect">
            <a:avLst/>
          </a:prstGeom>
          <a:noFill/>
        </p:spPr>
        <p:txBody>
          <a:bodyPr wrap="square" rtlCol="0">
            <a:spAutoFit/>
          </a:bodyPr>
          <a:lstStyle/>
          <a:p>
            <a:pPr algn="ctr"/>
            <a:r>
              <a:rPr lang="en-US" sz="3200" b="1">
                <a:solidFill>
                  <a:srgbClr val="00B0F0"/>
                </a:solidFill>
              </a:rPr>
              <a:t>I PUT REDBULL IN MY COFFEE THIS MORNING INSTEAD OF WATER</a:t>
            </a:r>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sz="3200">
              <a:solidFill>
                <a:srgbClr val="00B0F0"/>
              </a:solidFill>
            </a:endParaRPr>
          </a:p>
          <a:p>
            <a:pPr algn="ctr"/>
            <a:r>
              <a:rPr lang="en-US" sz="3200" b="1">
                <a:solidFill>
                  <a:srgbClr val="00B0F0"/>
                </a:solidFill>
              </a:rPr>
              <a:t>AND NOW I CAN SEE NOISES </a:t>
            </a:r>
          </a:p>
        </p:txBody>
      </p:sp>
    </p:spTree>
    <p:extLst>
      <p:ext uri="{BB962C8B-B14F-4D97-AF65-F5344CB8AC3E}">
        <p14:creationId xmlns:p14="http://schemas.microsoft.com/office/powerpoint/2010/main" val="1797786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ench press black coffee">
            <a:extLst>
              <a:ext uri="{FF2B5EF4-FFF2-40B4-BE49-F238E27FC236}">
                <a16:creationId xmlns:a16="http://schemas.microsoft.com/office/drawing/2014/main" id="{879E4C4A-1398-1EC4-D764-F2CD7B2916DF}"/>
              </a:ext>
            </a:extLst>
          </p:cNvPr>
          <p:cNvPicPr>
            <a:picLocks noChangeAspect="1"/>
          </p:cNvPicPr>
          <p:nvPr/>
        </p:nvPicPr>
        <p:blipFill rotWithShape="1">
          <a:blip r:embed="rId2">
            <a:alphaModFix amt="15000"/>
          </a:blip>
          <a:srcRect t="2278" b="13453"/>
          <a:stretch/>
        </p:blipFill>
        <p:spPr>
          <a:xfrm>
            <a:off x="20" y="10"/>
            <a:ext cx="12191980" cy="6857990"/>
          </a:xfrm>
          <a:prstGeom prst="rect">
            <a:avLst/>
          </a:prstGeom>
        </p:spPr>
      </p:pic>
      <p:sp>
        <p:nvSpPr>
          <p:cNvPr id="5" name="TextBox 4">
            <a:extLst>
              <a:ext uri="{FF2B5EF4-FFF2-40B4-BE49-F238E27FC236}">
                <a16:creationId xmlns:a16="http://schemas.microsoft.com/office/drawing/2014/main" id="{E794A8F5-03CB-7029-85C4-2F931F343D6E}"/>
              </a:ext>
            </a:extLst>
          </p:cNvPr>
          <p:cNvSpPr txBox="1"/>
          <p:nvPr/>
        </p:nvSpPr>
        <p:spPr>
          <a:xfrm>
            <a:off x="1141413" y="532435"/>
            <a:ext cx="9905998" cy="5258765"/>
          </a:xfrm>
          <a:prstGeom prst="rect">
            <a:avLst/>
          </a:prstGeom>
        </p:spPr>
        <p:txBody>
          <a:bodyPr vert="horz" lIns="91440" tIns="45720" rIns="91440" bIns="45720" rtlCol="0" anchor="ctr">
            <a:normAutofit/>
          </a:bodyPr>
          <a:lstStyle/>
          <a:p>
            <a:pPr algn="ctr">
              <a:spcBef>
                <a:spcPct val="20000"/>
              </a:spcBef>
              <a:spcAft>
                <a:spcPts val="600"/>
              </a:spcAft>
              <a:buClr>
                <a:schemeClr val="tx1"/>
              </a:buClr>
              <a:buSzPct val="100000"/>
            </a:pPr>
            <a:r>
              <a:rPr lang="en-US" sz="2800" b="1" cap="small">
                <a:effectLst>
                  <a:glow rad="38100">
                    <a:schemeClr val="bg1">
                      <a:lumMod val="50000"/>
                      <a:lumOff val="50000"/>
                      <a:alpha val="20000"/>
                    </a:schemeClr>
                  </a:glow>
                  <a:outerShdw blurRad="44450" dist="12700" dir="13860000" algn="tl" rotWithShape="0">
                    <a:srgbClr val="000000">
                      <a:alpha val="20000"/>
                    </a:srgbClr>
                  </a:outerShdw>
                </a:effectLst>
              </a:rPr>
              <a:t>THANK YOU!</a:t>
            </a:r>
          </a:p>
          <a:p>
            <a:pPr algn="ctr">
              <a:spcBef>
                <a:spcPct val="20000"/>
              </a:spcBef>
              <a:spcAft>
                <a:spcPts val="600"/>
              </a:spcAft>
              <a:buClr>
                <a:schemeClr val="tx1"/>
              </a:buClr>
              <a:buSzPct val="100000"/>
            </a:pPr>
            <a:r>
              <a:rPr lang="en-US" sz="2800" b="1" cap="small">
                <a:effectLst>
                  <a:glow rad="38100">
                    <a:schemeClr val="bg1">
                      <a:lumMod val="50000"/>
                      <a:lumOff val="50000"/>
                      <a:alpha val="20000"/>
                    </a:schemeClr>
                  </a:glow>
                  <a:outerShdw blurRad="44450" dist="12700" dir="13860000" algn="tl" rotWithShape="0">
                    <a:srgbClr val="000000">
                      <a:alpha val="20000"/>
                    </a:srgbClr>
                  </a:outerShdw>
                </a:effectLst>
              </a:rPr>
              <a:t>Nebraska Poison Center Educator </a:t>
            </a:r>
          </a:p>
          <a:p>
            <a:pPr algn="ctr">
              <a:spcBef>
                <a:spcPct val="20000"/>
              </a:spcBef>
              <a:spcAft>
                <a:spcPts val="600"/>
              </a:spcAft>
              <a:buClr>
                <a:schemeClr val="tx1"/>
              </a:buClr>
              <a:buSzPct val="100000"/>
            </a:pPr>
            <a:r>
              <a:rPr lang="en-US" sz="2800" b="1" cap="small">
                <a:effectLst>
                  <a:glow rad="38100">
                    <a:schemeClr val="bg1">
                      <a:lumMod val="50000"/>
                      <a:lumOff val="50000"/>
                      <a:alpha val="20000"/>
                    </a:schemeClr>
                  </a:glow>
                  <a:outerShdw blurRad="44450" dist="12700" dir="13860000" algn="tl" rotWithShape="0">
                    <a:srgbClr val="000000">
                      <a:alpha val="20000"/>
                    </a:srgbClr>
                  </a:outerShdw>
                </a:effectLst>
              </a:rPr>
              <a:t>Jen Rohda RN, CSPI </a:t>
            </a:r>
          </a:p>
          <a:p>
            <a:pPr algn="ctr">
              <a:spcBef>
                <a:spcPct val="20000"/>
              </a:spcBef>
              <a:spcAft>
                <a:spcPts val="600"/>
              </a:spcAft>
              <a:buClr>
                <a:schemeClr val="tx1"/>
              </a:buClr>
              <a:buSzPct val="100000"/>
              <a:buFont typeface="Arial"/>
              <a:buChar char="•"/>
            </a:pPr>
            <a:endParaRPr lang="en-US" sz="2800" cap="small">
              <a:effectLst>
                <a:glow rad="38100">
                  <a:schemeClr val="bg1">
                    <a:lumMod val="50000"/>
                    <a:lumOff val="50000"/>
                    <a:alpha val="20000"/>
                  </a:schemeClr>
                </a:glow>
                <a:outerShdw blurRad="44450" dist="12700" dir="13860000" algn="tl" rotWithShape="0">
                  <a:srgbClr val="000000">
                    <a:alpha val="20000"/>
                  </a:srgbClr>
                </a:outerShdw>
              </a:effectLst>
            </a:endParaRPr>
          </a:p>
          <a:p>
            <a:pPr algn="ctr">
              <a:spcBef>
                <a:spcPct val="20000"/>
              </a:spcBef>
              <a:spcAft>
                <a:spcPts val="600"/>
              </a:spcAft>
              <a:buClr>
                <a:schemeClr val="tx1"/>
              </a:buClr>
              <a:buSzPct val="100000"/>
            </a:pPr>
            <a:r>
              <a:rPr lang="en-US" sz="2800" cap="small">
                <a:effectLst>
                  <a:glow rad="38100">
                    <a:schemeClr val="bg1">
                      <a:lumMod val="50000"/>
                      <a:lumOff val="50000"/>
                      <a:alpha val="20000"/>
                    </a:schemeClr>
                  </a:glow>
                  <a:outerShdw blurRad="44450" dist="12700" dir="13860000" algn="tl" rotWithShape="0">
                    <a:srgbClr val="000000">
                      <a:alpha val="20000"/>
                    </a:srgbClr>
                  </a:outerShdw>
                </a:effectLst>
              </a:rPr>
              <a:t>If you have any questions about poisons or think you or someone you know have been poisoned call 1-800-222-1222 </a:t>
            </a:r>
          </a:p>
          <a:p>
            <a:pPr algn="ctr">
              <a:spcBef>
                <a:spcPct val="20000"/>
              </a:spcBef>
              <a:spcAft>
                <a:spcPts val="600"/>
              </a:spcAft>
              <a:buClr>
                <a:schemeClr val="tx1"/>
              </a:buClr>
              <a:buSzPct val="100000"/>
            </a:pPr>
            <a:r>
              <a:rPr lang="en-US" sz="2800" cap="small">
                <a:effectLst>
                  <a:glow rad="38100">
                    <a:schemeClr val="bg1">
                      <a:lumMod val="50000"/>
                      <a:lumOff val="50000"/>
                      <a:alpha val="20000"/>
                    </a:schemeClr>
                  </a:glow>
                  <a:outerShdw blurRad="44450" dist="12700" dir="13860000" algn="tl" rotWithShape="0">
                    <a:srgbClr val="000000">
                      <a:alpha val="20000"/>
                    </a:srgbClr>
                  </a:outerShdw>
                </a:effectLst>
              </a:rPr>
              <a:t>Registered Nurses and Pharmacists are available 24/7/365  </a:t>
            </a:r>
          </a:p>
        </p:txBody>
      </p:sp>
    </p:spTree>
    <p:extLst>
      <p:ext uri="{BB962C8B-B14F-4D97-AF65-F5344CB8AC3E}">
        <p14:creationId xmlns:p14="http://schemas.microsoft.com/office/powerpoint/2010/main" val="3438868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1938-A555-3DBE-4BC4-C1CC4613B171}"/>
              </a:ext>
            </a:extLst>
          </p:cNvPr>
          <p:cNvSpPr>
            <a:spLocks noGrp="1"/>
          </p:cNvSpPr>
          <p:nvPr>
            <p:ph type="title"/>
          </p:nvPr>
        </p:nvSpPr>
        <p:spPr>
          <a:xfrm>
            <a:off x="1141413" y="609600"/>
            <a:ext cx="9905998" cy="506819"/>
          </a:xfrm>
        </p:spPr>
        <p:txBody>
          <a:bodyPr>
            <a:normAutofit fontScale="90000"/>
          </a:bodyPr>
          <a:lstStyle/>
          <a:p>
            <a:pPr algn="ctr"/>
            <a:r>
              <a:rPr lang="en-US"/>
              <a:t>References</a:t>
            </a:r>
          </a:p>
        </p:txBody>
      </p:sp>
      <p:sp>
        <p:nvSpPr>
          <p:cNvPr id="3" name="Content Placeholder 2">
            <a:extLst>
              <a:ext uri="{FF2B5EF4-FFF2-40B4-BE49-F238E27FC236}">
                <a16:creationId xmlns:a16="http://schemas.microsoft.com/office/drawing/2014/main" id="{2CE57484-E06E-01C8-A53C-E8BE49F68AF9}"/>
              </a:ext>
            </a:extLst>
          </p:cNvPr>
          <p:cNvSpPr>
            <a:spLocks noGrp="1"/>
          </p:cNvSpPr>
          <p:nvPr>
            <p:ph idx="1"/>
          </p:nvPr>
        </p:nvSpPr>
        <p:spPr>
          <a:xfrm>
            <a:off x="1141413" y="1786271"/>
            <a:ext cx="9905998" cy="4869710"/>
          </a:xfrm>
        </p:spPr>
        <p:txBody>
          <a:bodyPr>
            <a:normAutofit/>
          </a:bodyPr>
          <a:lstStyle/>
          <a:p>
            <a:r>
              <a:rPr lang="en-US" sz="1200">
                <a:hlinkClick r:id="rId2"/>
              </a:rPr>
              <a:t>https://</a:t>
            </a:r>
            <a:r>
              <a:rPr lang="en-US" sz="1200" err="1">
                <a:hlinkClick r:id="rId2"/>
              </a:rPr>
              <a:t>online-lexi</a:t>
            </a:r>
            <a:r>
              <a:rPr lang="en-US" sz="1200">
                <a:hlinkClick r:id="rId2"/>
              </a:rPr>
              <a:t>-com.eu1.proxy.openathens.net/</a:t>
            </a:r>
            <a:r>
              <a:rPr lang="en-US" sz="1200" err="1">
                <a:hlinkClick r:id="rId2"/>
              </a:rPr>
              <a:t>lco</a:t>
            </a:r>
            <a:r>
              <a:rPr lang="en-US" sz="1200">
                <a:hlinkClick r:id="rId2"/>
              </a:rPr>
              <a:t>/action/doc/retrieve/</a:t>
            </a:r>
            <a:r>
              <a:rPr lang="en-US" sz="1200" err="1">
                <a:hlinkClick r:id="rId2"/>
              </a:rPr>
              <a:t>docid</a:t>
            </a:r>
            <a:r>
              <a:rPr lang="en-US" sz="1200">
                <a:hlinkClick r:id="rId2"/>
              </a:rPr>
              <a:t>/patch_f/6497?</a:t>
            </a:r>
            <a:r>
              <a:rPr lang="en-US" sz="1200" err="1">
                <a:hlinkClick r:id="rId2"/>
              </a:rPr>
              <a:t>cesid</a:t>
            </a:r>
            <a:r>
              <a:rPr lang="en-US" sz="1200">
                <a:hlinkClick r:id="rId2"/>
              </a:rPr>
              <a:t>=6McRBdoXbQw&amp;searchUrl=%</a:t>
            </a:r>
            <a:r>
              <a:rPr lang="en-US" sz="1200" err="1">
                <a:hlinkClick r:id="rId2"/>
              </a:rPr>
              <a:t>2Flco</a:t>
            </a:r>
            <a:r>
              <a:rPr lang="en-US" sz="1200">
                <a:hlinkClick r:id="rId2"/>
              </a:rPr>
              <a:t>%2Faction%</a:t>
            </a:r>
            <a:r>
              <a:rPr lang="en-US" sz="1200" err="1">
                <a:hlinkClick r:id="rId2"/>
              </a:rPr>
              <a:t>2Fsearch</a:t>
            </a:r>
            <a:r>
              <a:rPr lang="en-US" sz="1200">
                <a:hlinkClick r:id="rId2"/>
              </a:rPr>
              <a:t>%3Fq%</a:t>
            </a:r>
            <a:r>
              <a:rPr lang="en-US" sz="1200" err="1">
                <a:hlinkClick r:id="rId2"/>
              </a:rPr>
              <a:t>3Dcaffeine</a:t>
            </a:r>
            <a:r>
              <a:rPr lang="en-US" sz="1200">
                <a:hlinkClick r:id="rId2"/>
              </a:rPr>
              <a:t>%26t%</a:t>
            </a:r>
            <a:r>
              <a:rPr lang="en-US" sz="1200" err="1">
                <a:hlinkClick r:id="rId2"/>
              </a:rPr>
              <a:t>3Dname</a:t>
            </a:r>
            <a:r>
              <a:rPr lang="en-US" sz="1200">
                <a:hlinkClick r:id="rId2"/>
              </a:rPr>
              <a:t>%26acs%</a:t>
            </a:r>
            <a:r>
              <a:rPr lang="en-US" sz="1200" err="1">
                <a:hlinkClick r:id="rId2"/>
              </a:rPr>
              <a:t>3Dtrue</a:t>
            </a:r>
            <a:r>
              <a:rPr lang="en-US" sz="1200">
                <a:hlinkClick r:id="rId2"/>
              </a:rPr>
              <a:t>%</a:t>
            </a:r>
            <a:r>
              <a:rPr lang="en-US" sz="1200" err="1">
                <a:hlinkClick r:id="rId2"/>
              </a:rPr>
              <a:t>26acq</a:t>
            </a:r>
            <a:r>
              <a:rPr lang="en-US" sz="1200">
                <a:hlinkClick r:id="rId2"/>
              </a:rPr>
              <a:t>%</a:t>
            </a:r>
            <a:r>
              <a:rPr lang="en-US" sz="1200" err="1">
                <a:hlinkClick r:id="rId2"/>
              </a:rPr>
              <a:t>3DCaffeine</a:t>
            </a:r>
            <a:endParaRPr lang="en-US" sz="1200"/>
          </a:p>
          <a:p>
            <a:r>
              <a:rPr lang="en-US" sz="1200">
                <a:hlinkClick r:id="rId3"/>
              </a:rPr>
              <a:t>https://</a:t>
            </a:r>
            <a:r>
              <a:rPr lang="en-US" sz="1200" err="1">
                <a:hlinkClick r:id="rId3"/>
              </a:rPr>
              <a:t>online-lexi</a:t>
            </a:r>
            <a:r>
              <a:rPr lang="en-US" sz="1200">
                <a:hlinkClick r:id="rId3"/>
              </a:rPr>
              <a:t>-com.eu1.proxy.openathens.net/</a:t>
            </a:r>
            <a:r>
              <a:rPr lang="en-US" sz="1200" err="1">
                <a:hlinkClick r:id="rId3"/>
              </a:rPr>
              <a:t>lco</a:t>
            </a:r>
            <a:r>
              <a:rPr lang="en-US" sz="1200">
                <a:hlinkClick r:id="rId3"/>
              </a:rPr>
              <a:t>/action/doc/retrieve/</a:t>
            </a:r>
            <a:r>
              <a:rPr lang="en-US" sz="1200" err="1">
                <a:hlinkClick r:id="rId3"/>
              </a:rPr>
              <a:t>docid</a:t>
            </a:r>
            <a:r>
              <a:rPr lang="en-US" sz="1200">
                <a:hlinkClick r:id="rId3"/>
              </a:rPr>
              <a:t>/</a:t>
            </a:r>
            <a:r>
              <a:rPr lang="en-US" sz="1200" err="1">
                <a:hlinkClick r:id="rId3"/>
              </a:rPr>
              <a:t>lexier</a:t>
            </a:r>
            <a:r>
              <a:rPr lang="en-US" sz="1200">
                <a:hlinkClick r:id="rId3"/>
              </a:rPr>
              <a:t>/1304741?</a:t>
            </a:r>
            <a:r>
              <a:rPr lang="en-US" sz="1200" err="1">
                <a:hlinkClick r:id="rId3"/>
              </a:rPr>
              <a:t>cesid</a:t>
            </a:r>
            <a:r>
              <a:rPr lang="en-US" sz="1200">
                <a:hlinkClick r:id="rId3"/>
              </a:rPr>
              <a:t>=4fzLwlCNyNu&amp;searchUrl=%</a:t>
            </a:r>
            <a:r>
              <a:rPr lang="en-US" sz="1200" err="1">
                <a:hlinkClick r:id="rId3"/>
              </a:rPr>
              <a:t>2Flco</a:t>
            </a:r>
            <a:r>
              <a:rPr lang="en-US" sz="1200">
                <a:hlinkClick r:id="rId3"/>
              </a:rPr>
              <a:t>%2Faction%</a:t>
            </a:r>
            <a:r>
              <a:rPr lang="en-US" sz="1200" err="1">
                <a:hlinkClick r:id="rId3"/>
              </a:rPr>
              <a:t>2Fsearch</a:t>
            </a:r>
            <a:r>
              <a:rPr lang="en-US" sz="1200">
                <a:hlinkClick r:id="rId3"/>
              </a:rPr>
              <a:t>%3Fq%</a:t>
            </a:r>
            <a:r>
              <a:rPr lang="en-US" sz="1200" err="1">
                <a:hlinkClick r:id="rId3"/>
              </a:rPr>
              <a:t>3DCaffeine</a:t>
            </a:r>
            <a:r>
              <a:rPr lang="en-US" sz="1200">
                <a:hlinkClick r:id="rId3"/>
              </a:rPr>
              <a:t>%26t%</a:t>
            </a:r>
            <a:r>
              <a:rPr lang="en-US" sz="1200" err="1">
                <a:hlinkClick r:id="rId3"/>
              </a:rPr>
              <a:t>3Dname</a:t>
            </a:r>
            <a:r>
              <a:rPr lang="en-US" sz="1200">
                <a:hlinkClick r:id="rId3"/>
              </a:rPr>
              <a:t>%26acs%</a:t>
            </a:r>
            <a:r>
              <a:rPr lang="en-US" sz="1200" err="1">
                <a:hlinkClick r:id="rId3"/>
              </a:rPr>
              <a:t>3Dfalse</a:t>
            </a:r>
            <a:r>
              <a:rPr lang="en-US" sz="1200">
                <a:hlinkClick r:id="rId3"/>
              </a:rPr>
              <a:t>%</a:t>
            </a:r>
            <a:r>
              <a:rPr lang="en-US" sz="1200" err="1">
                <a:hlinkClick r:id="rId3"/>
              </a:rPr>
              <a:t>26acq</a:t>
            </a:r>
            <a:r>
              <a:rPr lang="en-US" sz="1200">
                <a:hlinkClick r:id="rId3"/>
              </a:rPr>
              <a:t>%</a:t>
            </a:r>
            <a:r>
              <a:rPr lang="en-US" sz="1200" err="1">
                <a:hlinkClick r:id="rId3"/>
              </a:rPr>
              <a:t>3DCaffeine</a:t>
            </a:r>
            <a:r>
              <a:rPr lang="en-US" sz="1200">
                <a:hlinkClick r:id="rId3"/>
              </a:rPr>
              <a:t>#</a:t>
            </a:r>
            <a:r>
              <a:rPr lang="en-US" sz="1200" err="1">
                <a:hlinkClick r:id="rId3"/>
              </a:rPr>
              <a:t>sas</a:t>
            </a:r>
            <a:endParaRPr lang="en-US" sz="1200"/>
          </a:p>
          <a:p>
            <a:r>
              <a:rPr lang="en-US" sz="1200">
                <a:hlinkClick r:id="rId4"/>
              </a:rPr>
              <a:t>http://</a:t>
            </a:r>
            <a:r>
              <a:rPr lang="en-US" sz="1200" err="1">
                <a:hlinkClick r:id="rId4"/>
              </a:rPr>
              <a:t>gptoxapp01</a:t>
            </a:r>
            <a:r>
              <a:rPr lang="en-US" sz="1200">
                <a:hlinkClick r:id="rId4"/>
              </a:rPr>
              <a:t>/</a:t>
            </a:r>
            <a:r>
              <a:rPr lang="en-US" sz="1200" err="1">
                <a:hlinkClick r:id="rId4"/>
              </a:rPr>
              <a:t>micromedex2</a:t>
            </a:r>
            <a:r>
              <a:rPr lang="en-US" sz="1200">
                <a:hlinkClick r:id="rId4"/>
              </a:rPr>
              <a:t>/</a:t>
            </a:r>
            <a:r>
              <a:rPr lang="en-US" sz="1200" err="1">
                <a:hlinkClick r:id="rId4"/>
              </a:rPr>
              <a:t>librian</a:t>
            </a:r>
            <a:r>
              <a:rPr lang="en-US" sz="1200">
                <a:hlinkClick r:id="rId4"/>
              </a:rPr>
              <a:t>/</a:t>
            </a:r>
            <a:r>
              <a:rPr lang="en-US" sz="1200" err="1">
                <a:hlinkClick r:id="rId4"/>
              </a:rPr>
              <a:t>cs</a:t>
            </a:r>
            <a:endParaRPr lang="en-US" sz="1200"/>
          </a:p>
          <a:p>
            <a:r>
              <a:rPr lang="en-US" sz="1100"/>
              <a:t>poisoning &amp; drug overdose seventh edition. </a:t>
            </a:r>
            <a:r>
              <a:rPr lang="en-US" sz="1100" err="1"/>
              <a:t>ann</a:t>
            </a:r>
            <a:r>
              <a:rPr lang="en-US" sz="1100"/>
              <a:t> </a:t>
            </a:r>
            <a:r>
              <a:rPr lang="en-US" sz="1100" err="1"/>
              <a:t>arens</a:t>
            </a:r>
            <a:r>
              <a:rPr lang="en-US" sz="1100"/>
              <a:t>, md and </a:t>
            </a:r>
            <a:r>
              <a:rPr lang="en-US" sz="1100" err="1"/>
              <a:t>neal</a:t>
            </a:r>
            <a:r>
              <a:rPr lang="en-US" sz="1100"/>
              <a:t> l. </a:t>
            </a:r>
            <a:r>
              <a:rPr lang="en-US" sz="1100" err="1"/>
              <a:t>benowitz</a:t>
            </a:r>
            <a:r>
              <a:rPr lang="en-US" sz="1100"/>
              <a:t>, md </a:t>
            </a:r>
            <a:r>
              <a:rPr lang="en-US" sz="1100" err="1"/>
              <a:t>pg</a:t>
            </a:r>
            <a:r>
              <a:rPr lang="en-US" sz="1100"/>
              <a:t> 169-172</a:t>
            </a:r>
          </a:p>
          <a:p>
            <a:r>
              <a:rPr lang="en-US" sz="1200">
                <a:hlinkClick r:id="rId5"/>
              </a:rPr>
              <a:t>https://</a:t>
            </a:r>
            <a:r>
              <a:rPr lang="en-US" sz="1200" err="1">
                <a:hlinkClick r:id="rId5"/>
              </a:rPr>
              <a:t>www.quora.com</a:t>
            </a:r>
            <a:r>
              <a:rPr lang="en-US" sz="1200">
                <a:hlinkClick r:id="rId5"/>
              </a:rPr>
              <a:t>/How-much-caffeine-does-a-12-Fl-Oz-Diet-Dr-Pepper-have</a:t>
            </a:r>
            <a:endParaRPr lang="en-US" sz="1200"/>
          </a:p>
          <a:p>
            <a:r>
              <a:rPr lang="en-US" sz="1200">
                <a:hlinkClick r:id="rId6"/>
              </a:rPr>
              <a:t>https://</a:t>
            </a:r>
            <a:r>
              <a:rPr lang="en-US" sz="1200" err="1">
                <a:hlinkClick r:id="rId6"/>
              </a:rPr>
              <a:t>www.tasteofhome.com</a:t>
            </a:r>
            <a:r>
              <a:rPr lang="en-US" sz="1200">
                <a:hlinkClick r:id="rId6"/>
              </a:rPr>
              <a:t>/collection/caffeinated-drinks/</a:t>
            </a:r>
            <a:endParaRPr lang="en-US" sz="1200"/>
          </a:p>
          <a:p>
            <a:r>
              <a:rPr lang="en-US" sz="1200">
                <a:hlinkClick r:id="rId7"/>
              </a:rPr>
              <a:t>https://www.reddit.com/r/safe_food/comments/15p53vp/guide_to_energy_drink_contents/</a:t>
            </a:r>
            <a:endParaRPr lang="en-US" sz="1200"/>
          </a:p>
          <a:p>
            <a:pPr marL="285750" marR="0" lvl="0" indent="-285750" algn="l" defTabSz="457200" rtl="0" eaLnBrk="1" fontAlgn="auto" latinLnBrk="0" hangingPunct="1">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solidFill>
                <a:effectLst/>
                <a:uLnTx/>
                <a:uFillTx/>
                <a:latin typeface="Century Gothic" panose="020B0502020202020204"/>
                <a:ea typeface="+mn-ea"/>
                <a:cs typeface="+mn-cs"/>
                <a:hlinkClick r:id="rId8"/>
              </a:rPr>
              <a:t>https://www.changelabsolutions.org/sites/default/files/EnergyDrinkMini-CaseStudies_2012_1.pdf</a:t>
            </a:r>
            <a:endParaRPr lang="en-US" sz="1200" cap="none">
              <a:solidFill>
                <a:prstClr val="white"/>
              </a:solidFill>
              <a:effectLst/>
              <a:latin typeface="Century Gothic" panose="020B0502020202020204"/>
            </a:endParaRPr>
          </a:p>
          <a:p>
            <a:pPr marL="285750" marR="0" lvl="0" indent="-285750" algn="l" defTabSz="457200" rtl="0" eaLnBrk="1" fontAlgn="auto" latinLnBrk="0" hangingPunct="1">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solidFill>
                <a:effectLst/>
                <a:uLnTx/>
                <a:uFillTx/>
                <a:latin typeface="Century Gothic" panose="020B0502020202020204"/>
                <a:ea typeface="+mn-ea"/>
                <a:cs typeface="+mn-cs"/>
                <a:hlinkClick r:id="rId9"/>
              </a:rPr>
              <a:t>https://www.nccih.nih.gov/health/energy-drinks</a:t>
            </a:r>
            <a:endParaRPr kumimoji="0" lang="en-US" sz="1200" b="0" i="0" u="none" strike="noStrike" kern="1200" cap="none" spc="0" normalizeH="0" baseline="0" noProof="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solidFill>
                <a:effectLst/>
                <a:uLnTx/>
                <a:uFillTx/>
                <a:latin typeface="Century Gothic" panose="020B0502020202020204"/>
                <a:ea typeface="+mn-ea"/>
                <a:cs typeface="+mn-cs"/>
                <a:hlinkClick r:id="rId10"/>
              </a:rPr>
              <a:t>https://www.poison.org/articles/dry-scooping-can-be-life-threatening</a:t>
            </a:r>
            <a:endParaRPr kumimoji="0" lang="en-US" sz="1200" b="0" i="0" u="none" strike="noStrike" kern="1200" cap="none" spc="0" normalizeH="0" baseline="0" noProof="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spcBef>
                <a:spcPts val="0"/>
              </a:spcBef>
              <a:spcAft>
                <a:spcPts val="0"/>
              </a:spcAft>
              <a:buClrTx/>
              <a:buSzTx/>
              <a:buFont typeface="Arial" panose="020B0604020202020204" pitchFamily="34" charset="0"/>
              <a:buChar char="•"/>
              <a:tabLst/>
              <a:defRPr/>
            </a:pPr>
            <a:r>
              <a:rPr lang="en-US" sz="1100">
                <a:hlinkClick r:id="rId11"/>
              </a:rPr>
              <a:t>https://www.mayoclinichealthsystem.org/hometown-health/speaking-of-health/what-are-hidden-sources-of-caffeine</a:t>
            </a:r>
            <a:endParaRPr lang="en-US" sz="1100"/>
          </a:p>
          <a:p>
            <a:pPr marL="285750" marR="0" lvl="0" indent="-285750" algn="l" defTabSz="457200" rtl="0" eaLnBrk="1" fontAlgn="auto" latinLnBrk="0" hangingPunct="1">
              <a:spcBef>
                <a:spcPts val="0"/>
              </a:spcBef>
              <a:spcAft>
                <a:spcPts val="0"/>
              </a:spcAft>
              <a:buClrTx/>
              <a:buSzTx/>
              <a:buFont typeface="Arial" panose="020B0604020202020204" pitchFamily="34" charset="0"/>
              <a:buChar char="•"/>
              <a:tabLst/>
              <a:defRPr/>
            </a:pPr>
            <a:endParaRPr lang="en-US" sz="1100"/>
          </a:p>
          <a:p>
            <a:pPr marL="285750" marR="0" lvl="0" indent="-285750" algn="l" defTabSz="457200" rtl="0" eaLnBrk="1" fontAlgn="auto" latinLnBrk="0" hangingPunct="1">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solidFill>
                <a:effectLst/>
                <a:uLnTx/>
                <a:uFillTx/>
                <a:latin typeface="Century Gothic" panose="020B0502020202020204"/>
                <a:ea typeface="+mn-ea"/>
                <a:cs typeface="+mn-cs"/>
                <a:hlinkClick r:id="rId12"/>
              </a:rPr>
              <a:t>https://schoolnutrition.extension.illinois.edu</a:t>
            </a:r>
            <a:endParaRPr kumimoji="0" lang="en-US" sz="1200" b="0" i="0" u="none" strike="noStrike" kern="1200" cap="none" spc="0" normalizeH="0" baseline="0" noProof="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white"/>
              </a:solidFill>
              <a:effectLst/>
              <a:uLnTx/>
              <a:uFillTx/>
              <a:latin typeface="Century Gothic" panose="020B0502020202020204"/>
              <a:ea typeface="+mn-ea"/>
              <a:cs typeface="+mn-cs"/>
            </a:endParaRPr>
          </a:p>
          <a:p>
            <a:endParaRPr lang="en-US"/>
          </a:p>
          <a:p>
            <a:endParaRPr lang="en-US"/>
          </a:p>
        </p:txBody>
      </p:sp>
    </p:spTree>
    <p:extLst>
      <p:ext uri="{BB962C8B-B14F-4D97-AF65-F5344CB8AC3E}">
        <p14:creationId xmlns:p14="http://schemas.microsoft.com/office/powerpoint/2010/main" val="195744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20F8E-6707-5771-70B6-65200D2014F8}"/>
              </a:ext>
            </a:extLst>
          </p:cNvPr>
          <p:cNvSpPr>
            <a:spLocks noGrp="1"/>
          </p:cNvSpPr>
          <p:nvPr>
            <p:ph type="ctrTitle"/>
          </p:nvPr>
        </p:nvSpPr>
        <p:spPr>
          <a:xfrm>
            <a:off x="1114424" y="847726"/>
            <a:ext cx="6150510" cy="3200400"/>
          </a:xfrm>
        </p:spPr>
        <p:txBody>
          <a:bodyPr>
            <a:normAutofit/>
          </a:bodyPr>
          <a:lstStyle/>
          <a:p>
            <a:r>
              <a:rPr lang="en-US" b="1"/>
              <a:t>Why are bees so attracted to energy drinks? </a:t>
            </a:r>
          </a:p>
        </p:txBody>
      </p:sp>
      <p:sp>
        <p:nvSpPr>
          <p:cNvPr id="3" name="Subtitle 2">
            <a:extLst>
              <a:ext uri="{FF2B5EF4-FFF2-40B4-BE49-F238E27FC236}">
                <a16:creationId xmlns:a16="http://schemas.microsoft.com/office/drawing/2014/main" id="{79D56879-7595-3DD5-9E33-4882F94B1D9C}"/>
              </a:ext>
            </a:extLst>
          </p:cNvPr>
          <p:cNvSpPr>
            <a:spLocks noGrp="1"/>
          </p:cNvSpPr>
          <p:nvPr>
            <p:ph type="subTitle" idx="1"/>
          </p:nvPr>
        </p:nvSpPr>
        <p:spPr>
          <a:xfrm>
            <a:off x="1114424" y="4124325"/>
            <a:ext cx="6150510" cy="1905000"/>
          </a:xfrm>
        </p:spPr>
        <p:txBody>
          <a:bodyPr>
            <a:normAutofit/>
          </a:bodyPr>
          <a:lstStyle/>
          <a:p>
            <a:r>
              <a:rPr lang="en-US"/>
              <a:t>Because they catch a buzz </a:t>
            </a:r>
          </a:p>
        </p:txBody>
      </p:sp>
      <p:pic>
        <p:nvPicPr>
          <p:cNvPr id="5" name="Graphic 4" descr="Bee with solid fill">
            <a:extLst>
              <a:ext uri="{FF2B5EF4-FFF2-40B4-BE49-F238E27FC236}">
                <a16:creationId xmlns:a16="http://schemas.microsoft.com/office/drawing/2014/main" id="{1BD96AE6-A33C-9008-E46C-8CA47FF852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99131" y="1764334"/>
            <a:ext cx="3416888" cy="3416888"/>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893037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1B9AC1-C88C-8106-326F-EAAA73865F43}"/>
              </a:ext>
            </a:extLst>
          </p:cNvPr>
          <p:cNvSpPr txBox="1"/>
          <p:nvPr/>
        </p:nvSpPr>
        <p:spPr>
          <a:xfrm>
            <a:off x="643192" y="1180618"/>
            <a:ext cx="6573684" cy="4702657"/>
          </a:xfrm>
          <a:prstGeom prst="rect">
            <a:avLst/>
          </a:prstGeom>
        </p:spPr>
        <p:txBody>
          <a:bodyPr vert="horz" lIns="91440" tIns="45720" rIns="91440" bIns="45720" rtlCol="0" anchor="t">
            <a:normAutofit/>
          </a:bodyPr>
          <a:lstStyle/>
          <a:p>
            <a:pPr>
              <a:spcBef>
                <a:spcPct val="20000"/>
              </a:spcBef>
              <a:spcAft>
                <a:spcPts val="600"/>
              </a:spcAft>
              <a:buClr>
                <a:schemeClr val="tx1"/>
              </a:buClr>
              <a:buSzPct val="100000"/>
            </a:pPr>
            <a:r>
              <a:rPr lang="en-US" sz="2400" cap="small">
                <a:effectLst>
                  <a:glow rad="38100">
                    <a:schemeClr val="bg1">
                      <a:lumMod val="50000"/>
                      <a:lumOff val="50000"/>
                      <a:alpha val="20000"/>
                    </a:schemeClr>
                  </a:glow>
                  <a:outerShdw blurRad="44450" dist="12700" dir="13860000" algn="tl" rotWithShape="0">
                    <a:srgbClr val="000000">
                      <a:alpha val="20000"/>
                    </a:srgbClr>
                  </a:outerShdw>
                </a:effectLst>
              </a:rPr>
              <a:t>Caffeine and high school students often have a complex relationship. Many teenagers turn to caffeine to help them stay awake and alert during long hours of studying, early morning classes, or extracurricular activities. However, it's important to note that excessive caffeine consumption can have negative effects on sleep patterns, anxiety levels, and overall health, especially in young people.</a:t>
            </a:r>
          </a:p>
        </p:txBody>
      </p:sp>
      <p:pic>
        <p:nvPicPr>
          <p:cNvPr id="6" name="Graphic 5" descr="Coffee">
            <a:extLst>
              <a:ext uri="{FF2B5EF4-FFF2-40B4-BE49-F238E27FC236}">
                <a16:creationId xmlns:a16="http://schemas.microsoft.com/office/drawing/2014/main" id="{E9CA3440-1FAF-F34B-FE4E-6DC39E57D1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0839" y="1280585"/>
            <a:ext cx="3976788" cy="3976788"/>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681219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63BDA-E560-2B4B-9420-ECA87F63E9CA}"/>
              </a:ext>
            </a:extLst>
          </p:cNvPr>
          <p:cNvSpPr>
            <a:spLocks noGrp="1"/>
          </p:cNvSpPr>
          <p:nvPr>
            <p:ph type="title"/>
          </p:nvPr>
        </p:nvSpPr>
        <p:spPr>
          <a:xfrm>
            <a:off x="1141413" y="382772"/>
            <a:ext cx="9905998" cy="1318437"/>
          </a:xfrm>
        </p:spPr>
        <p:txBody>
          <a:bodyPr>
            <a:normAutofit/>
          </a:bodyPr>
          <a:lstStyle/>
          <a:p>
            <a:pPr algn="ctr"/>
            <a:r>
              <a:rPr lang="en-US" sz="5400" b="1"/>
              <a:t>What is caffeine?</a:t>
            </a:r>
          </a:p>
        </p:txBody>
      </p:sp>
      <p:graphicFrame>
        <p:nvGraphicFramePr>
          <p:cNvPr id="24" name="Content Placeholder 2">
            <a:extLst>
              <a:ext uri="{FF2B5EF4-FFF2-40B4-BE49-F238E27FC236}">
                <a16:creationId xmlns:a16="http://schemas.microsoft.com/office/drawing/2014/main" id="{9E9178CD-22F9-4BBD-6968-38B85E32380E}"/>
              </a:ext>
            </a:extLst>
          </p:cNvPr>
          <p:cNvGraphicFramePr>
            <a:graphicFrameLocks noGrp="1"/>
          </p:cNvGraphicFramePr>
          <p:nvPr>
            <p:ph idx="1"/>
            <p:extLst>
              <p:ext uri="{D42A27DB-BD31-4B8C-83A1-F6EECF244321}">
                <p14:modId xmlns:p14="http://schemas.microsoft.com/office/powerpoint/2010/main" val="190690371"/>
              </p:ext>
            </p:extLst>
          </p:nvPr>
        </p:nvGraphicFramePr>
        <p:xfrm>
          <a:off x="1141413" y="1562987"/>
          <a:ext cx="9906000" cy="4816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8653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BB704-DF56-8563-028C-651545FE9E4D}"/>
              </a:ext>
            </a:extLst>
          </p:cNvPr>
          <p:cNvSpPr>
            <a:spLocks noGrp="1"/>
          </p:cNvSpPr>
          <p:nvPr>
            <p:ph type="title"/>
          </p:nvPr>
        </p:nvSpPr>
        <p:spPr>
          <a:xfrm>
            <a:off x="974179" y="714375"/>
            <a:ext cx="3332955" cy="5076826"/>
          </a:xfrm>
        </p:spPr>
        <p:txBody>
          <a:bodyPr anchor="ctr">
            <a:normAutofit/>
          </a:bodyPr>
          <a:lstStyle/>
          <a:p>
            <a:r>
              <a:rPr lang="en-US" sz="4000"/>
              <a:t>History of caffeine</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C9CAE75F-26DB-5800-9327-366B4DD12CC4}"/>
              </a:ext>
            </a:extLst>
          </p:cNvPr>
          <p:cNvSpPr>
            <a:spLocks noGrp="1"/>
          </p:cNvSpPr>
          <p:nvPr>
            <p:ph idx="1"/>
          </p:nvPr>
        </p:nvSpPr>
        <p:spPr>
          <a:xfrm>
            <a:off x="4973046" y="714375"/>
            <a:ext cx="6253751" cy="5883195"/>
          </a:xfrm>
        </p:spPr>
        <p:txBody>
          <a:bodyPr>
            <a:normAutofit/>
          </a:bodyPr>
          <a:lstStyle/>
          <a:p>
            <a:pPr>
              <a:lnSpc>
                <a:spcPct val="90000"/>
              </a:lnSpc>
            </a:pPr>
            <a:r>
              <a:rPr lang="en-US" sz="2200" b="0" i="0" u="none" strike="noStrike">
                <a:effectLst/>
              </a:rPr>
              <a:t>Caffeine is the most widely used psychoactive substance in the world</a:t>
            </a:r>
          </a:p>
          <a:p>
            <a:pPr>
              <a:lnSpc>
                <a:spcPct val="90000"/>
              </a:lnSpc>
            </a:pPr>
            <a:r>
              <a:rPr lang="en-US" sz="2200" b="0" i="0" u="none" strike="noStrike">
                <a:effectLst/>
              </a:rPr>
              <a:t>It is found in common foods and beverages </a:t>
            </a:r>
          </a:p>
          <a:p>
            <a:pPr>
              <a:lnSpc>
                <a:spcPct val="90000"/>
              </a:lnSpc>
            </a:pPr>
            <a:r>
              <a:rPr lang="en-US" sz="2200"/>
              <a:t>Available in p</a:t>
            </a:r>
            <a:r>
              <a:rPr lang="en-US" sz="2200" b="0" i="0" u="none" strike="noStrike">
                <a:effectLst/>
              </a:rPr>
              <a:t>rescription and OTC medications. Caffeine may also be found in products marketed as “stay alert,” “stay awake,” “diet pills,” or “energy pills.” </a:t>
            </a:r>
          </a:p>
          <a:p>
            <a:pPr>
              <a:lnSpc>
                <a:spcPct val="90000"/>
              </a:lnSpc>
            </a:pPr>
            <a:r>
              <a:rPr lang="en-US" sz="2200"/>
              <a:t>C</a:t>
            </a:r>
            <a:r>
              <a:rPr lang="en-US" sz="2200" b="0" i="0" u="none" strike="noStrike">
                <a:effectLst/>
              </a:rPr>
              <a:t>affeine may be used for the treatment of idiopathic apnea of prematurity, acute respiratory depression, migraine, pain, or fatigue. </a:t>
            </a:r>
          </a:p>
          <a:p>
            <a:pPr>
              <a:lnSpc>
                <a:spcPct val="90000"/>
              </a:lnSpc>
            </a:pPr>
            <a:r>
              <a:rPr lang="en-US" sz="2200"/>
              <a:t>It</a:t>
            </a:r>
            <a:r>
              <a:rPr lang="en-US" sz="2200" b="0" i="0" u="none" strike="noStrike">
                <a:effectLst/>
              </a:rPr>
              <a:t> is often found in combination with analgesics, butalbital, opioids, adrenergic agonists, or ergot alkaloids</a:t>
            </a:r>
          </a:p>
          <a:p>
            <a:pPr>
              <a:lnSpc>
                <a:spcPct val="90000"/>
              </a:lnSpc>
            </a:pPr>
            <a:endParaRPr lang="en-US" sz="1900"/>
          </a:p>
        </p:txBody>
      </p:sp>
    </p:spTree>
    <p:extLst>
      <p:ext uri="{BB962C8B-B14F-4D97-AF65-F5344CB8AC3E}">
        <p14:creationId xmlns:p14="http://schemas.microsoft.com/office/powerpoint/2010/main" val="1048833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C521E253-4E5B-1F42-A8BF-F5BAC93215CB}"/>
              </a:ext>
            </a:extLst>
          </p:cNvPr>
          <p:cNvSpPr txBox="1"/>
          <p:nvPr/>
        </p:nvSpPr>
        <p:spPr>
          <a:xfrm>
            <a:off x="1141413" y="2020186"/>
            <a:ext cx="9905998" cy="4508205"/>
          </a:xfrm>
          <a:prstGeom prst="rect">
            <a:avLst/>
          </a:prstGeom>
        </p:spPr>
        <p:txBody>
          <a:bodyPr vert="horz" lIns="91440" tIns="45720" rIns="91440" bIns="45720" rtlCol="0" anchor="ctr">
            <a:noAutofit/>
          </a:bodyPr>
          <a:lstStyle/>
          <a:p>
            <a:pPr>
              <a:lnSpc>
                <a:spcPct val="90000"/>
              </a:lnSpc>
              <a:spcBef>
                <a:spcPct val="20000"/>
              </a:spcBef>
              <a:spcAft>
                <a:spcPts val="600"/>
              </a:spcAft>
              <a:buClr>
                <a:schemeClr val="tx1"/>
              </a:buClr>
              <a:buSzPct val="100000"/>
            </a:pPr>
            <a:r>
              <a:rPr lang="en-US" sz="2000" b="1" u="sng" cap="small">
                <a:effectLst>
                  <a:glow rad="38100">
                    <a:schemeClr val="bg1">
                      <a:lumMod val="50000"/>
                      <a:lumOff val="50000"/>
                      <a:alpha val="20000"/>
                    </a:schemeClr>
                  </a:glow>
                  <a:outerShdw blurRad="44450" dist="12700" dir="13860000" algn="tl" rotWithShape="0">
                    <a:srgbClr val="000000">
                      <a:alpha val="20000"/>
                    </a:srgbClr>
                  </a:outerShdw>
                </a:effectLst>
              </a:rPr>
              <a:t>Adolescents 12-18 years </a:t>
            </a:r>
            <a:r>
              <a:rPr lang="en-US" sz="2000" cap="small">
                <a:effectLst>
                  <a:glow rad="38100">
                    <a:schemeClr val="bg1">
                      <a:lumMod val="50000"/>
                      <a:lumOff val="50000"/>
                      <a:alpha val="20000"/>
                    </a:schemeClr>
                  </a:glow>
                  <a:outerShdw blurRad="44450" dist="12700" dir="13860000" algn="tl" rotWithShape="0">
                    <a:srgbClr val="000000">
                      <a:alpha val="20000"/>
                    </a:srgbClr>
                  </a:outerShdw>
                </a:effectLst>
              </a:rPr>
              <a:t>old should take in</a:t>
            </a:r>
            <a:r>
              <a:rPr lang="en-US" sz="2000" b="1" cap="sma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b="1" u="sng" cap="small">
                <a:effectLst>
                  <a:glow rad="38100">
                    <a:schemeClr val="bg1">
                      <a:lumMod val="50000"/>
                      <a:lumOff val="50000"/>
                      <a:alpha val="20000"/>
                    </a:schemeClr>
                  </a:glow>
                  <a:outerShdw blurRad="44450" dist="12700" dir="13860000" algn="tl" rotWithShape="0">
                    <a:srgbClr val="000000">
                      <a:alpha val="20000"/>
                    </a:srgbClr>
                  </a:outerShdw>
                </a:effectLst>
              </a:rPr>
              <a:t>no more than 100 mg </a:t>
            </a:r>
            <a:r>
              <a:rPr lang="en-US" sz="2000" u="sng" cap="small">
                <a:effectLst>
                  <a:glow rad="38100">
                    <a:schemeClr val="bg1">
                      <a:lumMod val="50000"/>
                      <a:lumOff val="50000"/>
                      <a:alpha val="20000"/>
                    </a:schemeClr>
                  </a:glow>
                  <a:outerShdw blurRad="44450" dist="12700" dir="13860000" algn="tl" rotWithShape="0">
                    <a:srgbClr val="000000">
                      <a:alpha val="20000"/>
                    </a:srgbClr>
                  </a:outerShdw>
                </a:effectLst>
              </a:rPr>
              <a:t>of caffeine daily</a:t>
            </a:r>
            <a:r>
              <a:rPr lang="en-US" sz="2000" cap="small">
                <a:effectLst>
                  <a:glow rad="38100">
                    <a:schemeClr val="bg1">
                      <a:lumMod val="50000"/>
                      <a:lumOff val="50000"/>
                      <a:alpha val="20000"/>
                    </a:schemeClr>
                  </a:glow>
                  <a:outerShdw blurRad="44450" dist="12700" dir="13860000" algn="tl" rotWithShape="0">
                    <a:srgbClr val="000000">
                      <a:alpha val="20000"/>
                    </a:srgbClr>
                  </a:outerShdw>
                </a:effectLst>
              </a:rPr>
              <a:t>. This is about equal to:</a:t>
            </a:r>
          </a:p>
          <a:p>
            <a:pPr>
              <a:lnSpc>
                <a:spcPct val="90000"/>
              </a:lnSpc>
              <a:spcBef>
                <a:spcPct val="20000"/>
              </a:spcBef>
              <a:spcAft>
                <a:spcPts val="600"/>
              </a:spcAft>
              <a:buClr>
                <a:schemeClr val="tx1"/>
              </a:buClr>
              <a:buSzPct val="100000"/>
              <a:buFont typeface="Arial"/>
              <a:buChar char="•"/>
            </a:pPr>
            <a:r>
              <a:rPr lang="en-US" sz="2000" cap="small">
                <a:effectLst>
                  <a:glow rad="38100">
                    <a:schemeClr val="bg1">
                      <a:lumMod val="50000"/>
                      <a:lumOff val="50000"/>
                      <a:alpha val="20000"/>
                    </a:schemeClr>
                  </a:glow>
                  <a:outerShdw blurRad="44450" dist="12700" dir="13860000" algn="tl" rotWithShape="0">
                    <a:srgbClr val="000000">
                      <a:alpha val="20000"/>
                    </a:srgbClr>
                  </a:outerShdw>
                </a:effectLst>
              </a:rPr>
              <a:t>1 cup of coffee (6-8 ounces =1 cup) </a:t>
            </a:r>
          </a:p>
          <a:p>
            <a:pPr>
              <a:lnSpc>
                <a:spcPct val="90000"/>
              </a:lnSpc>
              <a:spcBef>
                <a:spcPct val="20000"/>
              </a:spcBef>
              <a:spcAft>
                <a:spcPts val="600"/>
              </a:spcAft>
              <a:buClr>
                <a:schemeClr val="tx1"/>
              </a:buClr>
              <a:buSzPct val="100000"/>
              <a:buFont typeface="Arial"/>
              <a:buChar char="•"/>
            </a:pPr>
            <a:r>
              <a:rPr lang="en-US" sz="2000" cap="small">
                <a:effectLst>
                  <a:glow rad="38100">
                    <a:schemeClr val="bg1">
                      <a:lumMod val="50000"/>
                      <a:lumOff val="50000"/>
                      <a:alpha val="20000"/>
                    </a:schemeClr>
                  </a:glow>
                  <a:outerShdw blurRad="44450" dist="12700" dir="13860000" algn="tl" rotWithShape="0">
                    <a:srgbClr val="000000">
                      <a:alpha val="20000"/>
                    </a:srgbClr>
                  </a:outerShdw>
                </a:effectLst>
              </a:rPr>
              <a:t>1-2 cups of tea</a:t>
            </a:r>
          </a:p>
          <a:p>
            <a:pPr>
              <a:lnSpc>
                <a:spcPct val="90000"/>
              </a:lnSpc>
              <a:spcBef>
                <a:spcPct val="20000"/>
              </a:spcBef>
              <a:spcAft>
                <a:spcPts val="600"/>
              </a:spcAft>
              <a:buClr>
                <a:schemeClr val="tx1"/>
              </a:buClr>
              <a:buSzPct val="100000"/>
              <a:buFont typeface="Arial"/>
              <a:buChar char="•"/>
            </a:pPr>
            <a:r>
              <a:rPr lang="en-US" sz="2000" cap="small">
                <a:effectLst>
                  <a:glow rad="38100">
                    <a:schemeClr val="bg1">
                      <a:lumMod val="50000"/>
                      <a:lumOff val="50000"/>
                      <a:alpha val="20000"/>
                    </a:schemeClr>
                  </a:glow>
                  <a:outerShdw blurRad="44450" dist="12700" dir="13860000" algn="tl" rotWithShape="0">
                    <a:srgbClr val="000000">
                      <a:alpha val="20000"/>
                    </a:srgbClr>
                  </a:outerShdw>
                </a:effectLst>
              </a:rPr>
              <a:t>2-3 cans of soda</a:t>
            </a:r>
          </a:p>
          <a:p>
            <a:pPr>
              <a:lnSpc>
                <a:spcPct val="90000"/>
              </a:lnSpc>
              <a:spcBef>
                <a:spcPct val="20000"/>
              </a:spcBef>
              <a:spcAft>
                <a:spcPts val="600"/>
              </a:spcAft>
              <a:buClr>
                <a:schemeClr val="tx1"/>
              </a:buClr>
              <a:buSzPct val="100000"/>
            </a:pPr>
            <a:r>
              <a:rPr lang="en-US" sz="2000" cap="small">
                <a:effectLst>
                  <a:glow rad="38100">
                    <a:schemeClr val="bg1">
                      <a:lumMod val="50000"/>
                      <a:lumOff val="50000"/>
                      <a:alpha val="20000"/>
                    </a:schemeClr>
                  </a:glow>
                  <a:outerShdw blurRad="44450" dist="12700" dir="13860000" algn="tl" rotWithShape="0">
                    <a:srgbClr val="000000">
                      <a:alpha val="20000"/>
                    </a:srgbClr>
                  </a:outerShdw>
                </a:effectLst>
              </a:rPr>
              <a:t>Energy drinks pose a particularly high risk. Companies are not required to list caffeine amounts, and even if they do, nutrition labels can be confusing. It is often unclear just how much caffeine is in the drink. This makes it even more likely that a teen may take in too much caffeine and suffer negative side effects.</a:t>
            </a:r>
          </a:p>
          <a:p>
            <a:pPr>
              <a:lnSpc>
                <a:spcPct val="90000"/>
              </a:lnSpc>
              <a:spcBef>
                <a:spcPct val="20000"/>
              </a:spcBef>
              <a:spcAft>
                <a:spcPts val="600"/>
              </a:spcAft>
              <a:buClr>
                <a:schemeClr val="tx1"/>
              </a:buClr>
              <a:buSzPct val="100000"/>
            </a:pPr>
            <a:endParaRPr lang="en-US" sz="2000" cap="sma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pPr>
            <a:r>
              <a:rPr lang="en-US" sz="2000" b="1" i="1" u="sng" cap="small">
                <a:effectLst>
                  <a:glow rad="38100">
                    <a:schemeClr val="bg1">
                      <a:lumMod val="50000"/>
                      <a:lumOff val="50000"/>
                      <a:alpha val="20000"/>
                    </a:schemeClr>
                  </a:glow>
                  <a:outerShdw blurRad="44450" dist="12700" dir="13860000" algn="tl" rotWithShape="0">
                    <a:srgbClr val="000000">
                      <a:alpha val="20000"/>
                    </a:srgbClr>
                  </a:outerShdw>
                </a:effectLst>
              </a:rPr>
              <a:t>Healthy adults </a:t>
            </a:r>
            <a:r>
              <a:rPr lang="en-US" sz="2000" i="1" cap="small">
                <a:effectLst>
                  <a:glow rad="38100">
                    <a:schemeClr val="bg1">
                      <a:lumMod val="50000"/>
                      <a:lumOff val="50000"/>
                      <a:alpha val="20000"/>
                    </a:schemeClr>
                  </a:glow>
                  <a:outerShdw blurRad="44450" dist="12700" dir="13860000" algn="tl" rotWithShape="0">
                    <a:srgbClr val="000000">
                      <a:alpha val="20000"/>
                    </a:srgbClr>
                  </a:outerShdw>
                </a:effectLst>
              </a:rPr>
              <a:t>should have </a:t>
            </a:r>
            <a:r>
              <a:rPr lang="en-US" sz="2000" b="1" i="1" cap="small">
                <a:effectLst>
                  <a:glow rad="38100">
                    <a:schemeClr val="bg1">
                      <a:lumMod val="50000"/>
                      <a:lumOff val="50000"/>
                      <a:alpha val="20000"/>
                    </a:schemeClr>
                  </a:glow>
                  <a:outerShdw blurRad="44450" dist="12700" dir="13860000" algn="tl" rotWithShape="0">
                    <a:srgbClr val="000000">
                      <a:alpha val="20000"/>
                    </a:srgbClr>
                  </a:outerShdw>
                </a:effectLst>
              </a:rPr>
              <a:t>no more than 400mg </a:t>
            </a:r>
            <a:r>
              <a:rPr lang="en-US" sz="2000" i="1" cap="small">
                <a:effectLst>
                  <a:glow rad="38100">
                    <a:schemeClr val="bg1">
                      <a:lumMod val="50000"/>
                      <a:lumOff val="50000"/>
                      <a:alpha val="20000"/>
                    </a:schemeClr>
                  </a:glow>
                  <a:outerShdw blurRad="44450" dist="12700" dir="13860000" algn="tl" rotWithShape="0">
                    <a:srgbClr val="000000">
                      <a:alpha val="20000"/>
                    </a:srgbClr>
                  </a:outerShdw>
                </a:effectLst>
              </a:rPr>
              <a:t>of caffeine daily</a:t>
            </a:r>
          </a:p>
        </p:txBody>
      </p:sp>
      <p:sp>
        <p:nvSpPr>
          <p:cNvPr id="3" name="TextBox 2">
            <a:extLst>
              <a:ext uri="{FF2B5EF4-FFF2-40B4-BE49-F238E27FC236}">
                <a16:creationId xmlns:a16="http://schemas.microsoft.com/office/drawing/2014/main" id="{A7060488-61F1-017E-4936-EFF14C8E91AC}"/>
              </a:ext>
            </a:extLst>
          </p:cNvPr>
          <p:cNvSpPr txBox="1"/>
          <p:nvPr/>
        </p:nvSpPr>
        <p:spPr>
          <a:xfrm>
            <a:off x="1" y="566281"/>
            <a:ext cx="12192000" cy="523220"/>
          </a:xfrm>
          <a:prstGeom prst="rect">
            <a:avLst/>
          </a:prstGeom>
          <a:noFill/>
        </p:spPr>
        <p:txBody>
          <a:bodyPr wrap="square" lIns="91440" tIns="45720" rIns="91440" bIns="45720" rtlCol="0" anchor="t">
            <a:spAutoFit/>
          </a:bodyPr>
          <a:lstStyle/>
          <a:p>
            <a:pPr algn="ctr"/>
            <a:r>
              <a:rPr lang="en-US" sz="2800" dirty="0"/>
              <a:t>How much caffeine can I have? </a:t>
            </a:r>
          </a:p>
        </p:txBody>
      </p:sp>
    </p:spTree>
    <p:extLst>
      <p:ext uri="{BB962C8B-B14F-4D97-AF65-F5344CB8AC3E}">
        <p14:creationId xmlns:p14="http://schemas.microsoft.com/office/powerpoint/2010/main" val="4057902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2A92F0F2-B4A2-689B-39E3-2203713D8DDD}"/>
              </a:ext>
            </a:extLst>
          </p:cNvPr>
          <p:cNvSpPr txBox="1"/>
          <p:nvPr/>
        </p:nvSpPr>
        <p:spPr>
          <a:xfrm>
            <a:off x="1141413" y="609600"/>
            <a:ext cx="9905998" cy="1065451"/>
          </a:xfrm>
          <a:prstGeom prst="rect">
            <a:avLst/>
          </a:prstGeom>
        </p:spPr>
        <p:txBody>
          <a:bodyPr vert="horz" lIns="91440" tIns="45720" rIns="91440" bIns="45720" rtlCol="0" anchor="ctr">
            <a:normAutofit/>
          </a:bodyPr>
          <a:lstStyle/>
          <a:p>
            <a:pPr algn="ctr">
              <a:spcBef>
                <a:spcPct val="0"/>
              </a:spcBef>
              <a:spcAft>
                <a:spcPts val="600"/>
              </a:spcAft>
            </a:pPr>
            <a:r>
              <a:rPr lang="en-US" sz="320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How many energy drinks can you name? </a:t>
            </a:r>
          </a:p>
        </p:txBody>
      </p:sp>
      <p:sp>
        <p:nvSpPr>
          <p:cNvPr id="3" name="TextBox 2">
            <a:extLst>
              <a:ext uri="{FF2B5EF4-FFF2-40B4-BE49-F238E27FC236}">
                <a16:creationId xmlns:a16="http://schemas.microsoft.com/office/drawing/2014/main" id="{B33C6A0D-4EDD-D5D3-1A81-981146BE6178}"/>
              </a:ext>
            </a:extLst>
          </p:cNvPr>
          <p:cNvSpPr txBox="1"/>
          <p:nvPr/>
        </p:nvSpPr>
        <p:spPr>
          <a:xfrm>
            <a:off x="1141413" y="2666999"/>
            <a:ext cx="9905998" cy="3124201"/>
          </a:xfrm>
          <a:prstGeom prst="rect">
            <a:avLst/>
          </a:prstGeom>
        </p:spPr>
        <p:txBody>
          <a:bodyPr vert="horz" lIns="91440" tIns="45720" rIns="91440" bIns="45720" rtlCol="0" anchor="ctr">
            <a:normAutofit fontScale="92500" lnSpcReduction="20000"/>
          </a:bodyPr>
          <a:lstStyle/>
          <a:p>
            <a:pPr>
              <a:spcBef>
                <a:spcPct val="20000"/>
              </a:spcBef>
              <a:spcAft>
                <a:spcPts val="600"/>
              </a:spcAft>
              <a:buClr>
                <a:schemeClr val="tx1"/>
              </a:buClr>
              <a:buSzPct val="100000"/>
            </a:pPr>
            <a:r>
              <a:rPr lang="en-US" sz="2800" cap="small">
                <a:effectLst>
                  <a:glow rad="38100">
                    <a:schemeClr val="bg1">
                      <a:lumMod val="50000"/>
                      <a:lumOff val="50000"/>
                      <a:alpha val="20000"/>
                    </a:schemeClr>
                  </a:glow>
                  <a:outerShdw blurRad="44450" dist="12700" dir="13860000" algn="tl" rotWithShape="0">
                    <a:srgbClr val="000000">
                      <a:alpha val="20000"/>
                    </a:srgbClr>
                  </a:outerShdw>
                </a:effectLst>
              </a:rPr>
              <a:t>Some of the more well-known ones are </a:t>
            </a:r>
          </a:p>
          <a:p>
            <a:pPr marL="285750" indent="-285750">
              <a:spcBef>
                <a:spcPct val="20000"/>
              </a:spcBef>
              <a:spcAft>
                <a:spcPts val="600"/>
              </a:spcAft>
              <a:buClr>
                <a:schemeClr val="tx1"/>
              </a:buClr>
              <a:buSzPct val="100000"/>
              <a:buFont typeface="Arial"/>
              <a:buChar char="•"/>
            </a:pPr>
            <a:r>
              <a:rPr lang="en-US" sz="2800" cap="small">
                <a:effectLst>
                  <a:glow rad="38100">
                    <a:schemeClr val="bg1">
                      <a:lumMod val="50000"/>
                      <a:lumOff val="50000"/>
                      <a:alpha val="20000"/>
                    </a:schemeClr>
                  </a:glow>
                  <a:outerShdw blurRad="44450" dist="12700" dir="13860000" algn="tl" rotWithShape="0">
                    <a:srgbClr val="000000">
                      <a:alpha val="20000"/>
                    </a:srgbClr>
                  </a:outerShdw>
                </a:effectLst>
              </a:rPr>
              <a:t>Red Bull</a:t>
            </a:r>
          </a:p>
          <a:p>
            <a:pPr marL="285750" indent="-285750">
              <a:spcBef>
                <a:spcPct val="20000"/>
              </a:spcBef>
              <a:spcAft>
                <a:spcPts val="600"/>
              </a:spcAft>
              <a:buClr>
                <a:schemeClr val="tx1"/>
              </a:buClr>
              <a:buSzPct val="100000"/>
              <a:buFont typeface="Arial"/>
              <a:buChar char="•"/>
            </a:pPr>
            <a:r>
              <a:rPr lang="en-US" sz="2800" cap="small">
                <a:effectLst>
                  <a:glow rad="38100">
                    <a:schemeClr val="bg1">
                      <a:lumMod val="50000"/>
                      <a:lumOff val="50000"/>
                      <a:alpha val="20000"/>
                    </a:schemeClr>
                  </a:glow>
                  <a:outerShdw blurRad="44450" dist="12700" dir="13860000" algn="tl" rotWithShape="0">
                    <a:srgbClr val="000000">
                      <a:alpha val="20000"/>
                    </a:srgbClr>
                  </a:outerShdw>
                </a:effectLst>
              </a:rPr>
              <a:t>Monster Energy</a:t>
            </a:r>
          </a:p>
          <a:p>
            <a:pPr marL="285750" indent="-285750">
              <a:spcBef>
                <a:spcPct val="20000"/>
              </a:spcBef>
              <a:spcAft>
                <a:spcPts val="600"/>
              </a:spcAft>
              <a:buClr>
                <a:schemeClr val="tx1"/>
              </a:buClr>
              <a:buSzPct val="100000"/>
              <a:buFont typeface="Arial"/>
              <a:buChar char="•"/>
            </a:pPr>
            <a:r>
              <a:rPr lang="en-US" sz="2800" cap="small">
                <a:effectLst>
                  <a:glow rad="38100">
                    <a:schemeClr val="bg1">
                      <a:lumMod val="50000"/>
                      <a:lumOff val="50000"/>
                      <a:alpha val="20000"/>
                    </a:schemeClr>
                  </a:glow>
                  <a:outerShdw blurRad="44450" dist="12700" dir="13860000" algn="tl" rotWithShape="0">
                    <a:srgbClr val="000000">
                      <a:alpha val="20000"/>
                    </a:srgbClr>
                  </a:outerShdw>
                </a:effectLst>
              </a:rPr>
              <a:t>Rockstar</a:t>
            </a:r>
          </a:p>
          <a:p>
            <a:pPr marL="285750" indent="-285750">
              <a:spcBef>
                <a:spcPct val="20000"/>
              </a:spcBef>
              <a:spcAft>
                <a:spcPts val="600"/>
              </a:spcAft>
              <a:buClr>
                <a:schemeClr val="tx1"/>
              </a:buClr>
              <a:buSzPct val="100000"/>
              <a:buFont typeface="Arial"/>
              <a:buChar char="•"/>
            </a:pPr>
            <a:r>
              <a:rPr lang="en-US" sz="2800" cap="small">
                <a:effectLst>
                  <a:glow rad="38100">
                    <a:schemeClr val="bg1">
                      <a:lumMod val="50000"/>
                      <a:lumOff val="50000"/>
                      <a:alpha val="20000"/>
                    </a:schemeClr>
                  </a:glow>
                  <a:outerShdw blurRad="44450" dist="12700" dir="13860000" algn="tl" rotWithShape="0">
                    <a:srgbClr val="000000">
                      <a:alpha val="20000"/>
                    </a:srgbClr>
                  </a:outerShdw>
                </a:effectLst>
              </a:rPr>
              <a:t>Rip It</a:t>
            </a:r>
          </a:p>
          <a:p>
            <a:pPr marL="285750" indent="-285750">
              <a:spcBef>
                <a:spcPct val="20000"/>
              </a:spcBef>
              <a:spcAft>
                <a:spcPts val="600"/>
              </a:spcAft>
              <a:buClr>
                <a:schemeClr val="tx1"/>
              </a:buClr>
              <a:buSzPct val="100000"/>
              <a:buFont typeface="Arial"/>
              <a:buChar char="•"/>
            </a:pPr>
            <a:endParaRPr lang="en-US" cap="small">
              <a:effectLst>
                <a:glow rad="38100">
                  <a:schemeClr val="bg1">
                    <a:lumMod val="50000"/>
                    <a:lumOff val="50000"/>
                    <a:alpha val="20000"/>
                  </a:schemeClr>
                </a:glow>
                <a:outerShdw blurRad="44450" dist="12700" dir="13860000" algn="tl" rotWithShape="0">
                  <a:srgbClr val="000000">
                    <a:alpha val="20000"/>
                  </a:srgbClr>
                </a:outerShdw>
              </a:effectLst>
            </a:endParaRPr>
          </a:p>
          <a:p>
            <a:pPr>
              <a:spcBef>
                <a:spcPct val="20000"/>
              </a:spcBef>
              <a:spcAft>
                <a:spcPts val="600"/>
              </a:spcAft>
              <a:buClr>
                <a:schemeClr val="tx1"/>
              </a:buClr>
              <a:buSzPct val="100000"/>
              <a:buFont typeface="Arial"/>
              <a:buChar char="•"/>
            </a:pPr>
            <a:r>
              <a:rPr lang="en-US" cap="small">
                <a:effectLst>
                  <a:glow rad="38100">
                    <a:schemeClr val="bg1">
                      <a:lumMod val="50000"/>
                      <a:lumOff val="50000"/>
                      <a:alpha val="20000"/>
                    </a:schemeClr>
                  </a:glow>
                  <a:outerShdw blurRad="44450" dist="12700" dir="13860000" algn="tl" rotWithShape="0">
                    <a:srgbClr val="000000">
                      <a:alpha val="20000"/>
                    </a:srgbClr>
                  </a:outerShdw>
                </a:effectLst>
              </a:rPr>
              <a:t>There are thousands of energy drinks available around the world </a:t>
            </a:r>
          </a:p>
        </p:txBody>
      </p:sp>
    </p:spTree>
    <p:extLst>
      <p:ext uri="{BB962C8B-B14F-4D97-AF65-F5344CB8AC3E}">
        <p14:creationId xmlns:p14="http://schemas.microsoft.com/office/powerpoint/2010/main" val="4313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D3E83A4-5366-42B8-9E9E-2378A9446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06FA664-001A-4DAF-9837-CCBCD5DAE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w="22225">
            <a:solidFill>
              <a:srgbClr val="DDA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670C993-6060-6458-46C7-AF0FEE8E25B0}"/>
              </a:ext>
            </a:extLst>
          </p:cNvPr>
          <p:cNvPicPr>
            <a:picLocks noChangeAspect="1"/>
          </p:cNvPicPr>
          <p:nvPr/>
        </p:nvPicPr>
        <p:blipFill rotWithShape="1">
          <a:blip r:embed="rId2"/>
          <a:srcRect t="2570" r="1" b="5382"/>
          <a:stretch/>
        </p:blipFill>
        <p:spPr>
          <a:xfrm>
            <a:off x="643467" y="643467"/>
            <a:ext cx="10905066" cy="5571066"/>
          </a:xfrm>
          <a:prstGeom prst="rect">
            <a:avLst/>
          </a:prstGeom>
        </p:spPr>
      </p:pic>
    </p:spTree>
    <p:extLst>
      <p:ext uri="{BB962C8B-B14F-4D97-AF65-F5344CB8AC3E}">
        <p14:creationId xmlns:p14="http://schemas.microsoft.com/office/powerpoint/2010/main" val="22592948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291E5C4E04BF4DB3DE6194D296520E" ma:contentTypeVersion="15" ma:contentTypeDescription="Create a new document." ma:contentTypeScope="" ma:versionID="889de41a1ec44710325113ff595aaa1d">
  <xsd:schema xmlns:xsd="http://www.w3.org/2001/XMLSchema" xmlns:xs="http://www.w3.org/2001/XMLSchema" xmlns:p="http://schemas.microsoft.com/office/2006/metadata/properties" xmlns:ns2="674aa69f-c1f8-4d3f-8e1d-9cff5eee4e12" xmlns:ns3="ba77c370-ba1d-4b00-b623-b892a7b8a7e1" targetNamespace="http://schemas.microsoft.com/office/2006/metadata/properties" ma:root="true" ma:fieldsID="f8a330d060a01706f664d2f5881dd939" ns2:_="" ns3:_="">
    <xsd:import namespace="674aa69f-c1f8-4d3f-8e1d-9cff5eee4e12"/>
    <xsd:import namespace="ba77c370-ba1d-4b00-b623-b892a7b8a7e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4aa69f-c1f8-4d3f-8e1d-9cff5eee4e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a1d4a69-9812-4340-96bf-3c602401902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77c370-ba1d-4b00-b623-b892a7b8a7e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d96332-68f6-4141-adb2-87b904ad1bc7}" ma:internalName="TaxCatchAll" ma:showField="CatchAllData" ma:web="ba77c370-ba1d-4b00-b623-b892a7b8a7e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a77c370-ba1d-4b00-b623-b892a7b8a7e1" xsi:nil="true"/>
    <lcf76f155ced4ddcb4097134ff3c332f xmlns="674aa69f-c1f8-4d3f-8e1d-9cff5eee4e12">
      <Terms xmlns="http://schemas.microsoft.com/office/infopath/2007/PartnerControls"/>
    </lcf76f155ced4ddcb4097134ff3c332f>
    <SharedWithUsers xmlns="ba77c370-ba1d-4b00-b623-b892a7b8a7e1">
      <UserInfo>
        <DisplayName>Kirilova, Brittney</DisplayName>
        <AccountId>15</AccountId>
        <AccountType/>
      </UserInfo>
    </SharedWithUsers>
  </documentManagement>
</p:properties>
</file>

<file path=customXml/itemProps1.xml><?xml version="1.0" encoding="utf-8"?>
<ds:datastoreItem xmlns:ds="http://schemas.openxmlformats.org/officeDocument/2006/customXml" ds:itemID="{CF017D31-E675-491F-B600-F06278E25DAD}">
  <ds:schemaRefs>
    <ds:schemaRef ds:uri="http://schemas.microsoft.com/sharepoint/v3/contenttype/forms"/>
  </ds:schemaRefs>
</ds:datastoreItem>
</file>

<file path=customXml/itemProps2.xml><?xml version="1.0" encoding="utf-8"?>
<ds:datastoreItem xmlns:ds="http://schemas.openxmlformats.org/officeDocument/2006/customXml" ds:itemID="{519F6FF1-3697-49E1-BC6B-569A7CA01EC8}">
  <ds:schemaRefs>
    <ds:schemaRef ds:uri="674aa69f-c1f8-4d3f-8e1d-9cff5eee4e12"/>
    <ds:schemaRef ds:uri="ba77c370-ba1d-4b00-b623-b892a7b8a7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11B8520-39D0-4E39-88E2-3CE8E9A6E44A}">
  <ds:schemaRefs>
    <ds:schemaRef ds:uri="674aa69f-c1f8-4d3f-8e1d-9cff5eee4e12"/>
    <ds:schemaRef ds:uri="ba77c370-ba1d-4b00-b623-b892a7b8a7e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TM03457510[[fn=Savon]]</Template>
  <Application>Microsoft Office PowerPoint</Application>
  <PresentationFormat>Widescreen</PresentationFormat>
  <Slides>25</Slides>
  <Notes>1</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Mesh</vt:lpstr>
      <vt:lpstr>PowerPoint Presentation</vt:lpstr>
      <vt:lpstr> Caffeine AND Energy Drinks </vt:lpstr>
      <vt:lpstr>Why are bees so attracted to energy drinks? </vt:lpstr>
      <vt:lpstr>PowerPoint Presentation</vt:lpstr>
      <vt:lpstr>What is caffeine?</vt:lpstr>
      <vt:lpstr>History of caffeine</vt:lpstr>
      <vt:lpstr>PowerPoint Presentation</vt:lpstr>
      <vt:lpstr>PowerPoint Presentation</vt:lpstr>
      <vt:lpstr>PowerPoint Presentation</vt:lpstr>
      <vt:lpstr>PowerPoint Presentation</vt:lpstr>
      <vt:lpstr>PowerPoint Presentation</vt:lpstr>
      <vt:lpstr>Other Caffeine Sources:</vt:lpstr>
      <vt:lpstr>PowerPoint Presentation</vt:lpstr>
      <vt:lpstr>PowerPoint Presentation</vt:lpstr>
      <vt:lpstr>PowerPoint Presentation</vt:lpstr>
      <vt:lpstr>Unwanted Side effects of caffeine</vt:lpstr>
      <vt:lpstr>Caffeine Toxicity or Overdose</vt:lpstr>
      <vt:lpstr>S/S of toxicity</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Drinks and Caffeine</dc:title>
  <dc:creator>Rohda, Jennifer L</dc:creator>
  <cp:revision>16</cp:revision>
  <dcterms:created xsi:type="dcterms:W3CDTF">2024-04-17T13:46:37Z</dcterms:created>
  <dcterms:modified xsi:type="dcterms:W3CDTF">2024-05-03T16:31:29Z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0x010100E3291E5C4E04BF4DB3DE6194D296520E</vt:lpwstr>
  </property>
  <property fmtid="{D5CDD505-2E9C-101B-9397-08002B2CF9AE}" pid="3" name="MediaServiceImageTags">
    <vt:lpwstr/>
  </property>
</Properties>
</file>